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7" r:id="rId29"/>
    <p:sldId id="285" r:id="rId30"/>
    <p:sldId id="286" r:id="rId31"/>
    <p:sldId id="283"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4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81E07D-555C-4449-B716-27620FC3F090}"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212400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81E07D-555C-4449-B716-27620FC3F090}"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388921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81E07D-555C-4449-B716-27620FC3F090}"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92530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81E07D-555C-4449-B716-27620FC3F090}"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77033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81E07D-555C-4449-B716-27620FC3F090}"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295248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81E07D-555C-4449-B716-27620FC3F090}"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341525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81E07D-555C-4449-B716-27620FC3F090}" type="datetimeFigureOut">
              <a:rPr lang="en-US" smtClean="0"/>
              <a:t>8/26/2019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328772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81E07D-555C-4449-B716-27620FC3F090}" type="datetimeFigureOut">
              <a:rPr lang="en-US" smtClean="0"/>
              <a:t>8/26/2019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421547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1E07D-555C-4449-B716-27620FC3F090}" type="datetimeFigureOut">
              <a:rPr lang="en-US" smtClean="0"/>
              <a:t>8/26/2019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79175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81E07D-555C-4449-B716-27620FC3F090}"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336219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81E07D-555C-4449-B716-27620FC3F090}"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D1102-FCCE-4B0F-9089-E0A4F371340D}" type="slidenum">
              <a:rPr lang="en-US" smtClean="0"/>
              <a:t>‹#›</a:t>
            </a:fld>
            <a:endParaRPr lang="en-US"/>
          </a:p>
        </p:txBody>
      </p:sp>
    </p:spTree>
    <p:extLst>
      <p:ext uri="{BB962C8B-B14F-4D97-AF65-F5344CB8AC3E}">
        <p14:creationId xmlns:p14="http://schemas.microsoft.com/office/powerpoint/2010/main" val="2321062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81E07D-555C-4449-B716-27620FC3F090}" type="datetimeFigureOut">
              <a:rPr lang="en-US" smtClean="0"/>
              <a:t>8/26/2019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D1102-FCCE-4B0F-9089-E0A4F371340D}" type="slidenum">
              <a:rPr lang="en-US" smtClean="0"/>
              <a:t>‹#›</a:t>
            </a:fld>
            <a:endParaRPr lang="en-US"/>
          </a:p>
        </p:txBody>
      </p:sp>
    </p:spTree>
    <p:extLst>
      <p:ext uri="{BB962C8B-B14F-4D97-AF65-F5344CB8AC3E}">
        <p14:creationId xmlns:p14="http://schemas.microsoft.com/office/powerpoint/2010/main" val="717279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P4K_8QQaprI"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s://www.youtube.com/watch?v=zsOSqBR3_tI"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ou6hnXdRNg?t=28"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hyperlink" Target="https://youtu.be/_YxEGG4cePg?t=9"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youtu.be/DFQcsGtKRxE?t=26" TargetMode="External"/><Relationship Id="rId4" Type="http://schemas.openxmlformats.org/officeDocument/2006/relationships/hyperlink" Target="https://youtu.be/QFFlkm2FzOM?t=55"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FTuh1gsMjhk" TargetMode="External"/><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hyperlink" Target="https://www.youtube.com/watch?v=hs1HoLs4SD0&amp;feature=youtu.be&amp;fbclid=IwAR25adj8-vDlH4ExgeHm8Rde62ccntFe4Bcm1aunPzq_PHIgFO5DWXUvXJc" TargetMode="Externa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_FVV9du6hFU"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youtube.com/watch?v=t7s4gVOO4ys&amp;t=211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t-ioDx7f_Hc&amp;fbclid=IwAR2GF1BuhYG7VhoscnB1wwb9BL5IbsMC0Funqabpy8A10wfrFawtnnSjLiQ"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kHcEiRWaJuo"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42hEaUu7DKI"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www.youtube.com/watch?v=uRD1se7ZQjY"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O8jHf6cwWB0"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www.youtube.com/watch?v=foIeJlfAfWE"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67448">
            <a:off x="607471" y="594900"/>
            <a:ext cx="3073400" cy="1704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51830">
            <a:off x="1804615" y="1524252"/>
            <a:ext cx="1021259" cy="648676"/>
          </a:xfrm>
          <a:prstGeom prst="rect">
            <a:avLst/>
          </a:prstGeom>
        </p:spPr>
      </p:pic>
      <p:pic>
        <p:nvPicPr>
          <p:cNvPr id="4" name="Picture 3" descr="C:\Users\Ragib\Desktop\6ac4b4_b8ece181b25c406d9ad6f2b3c6d1ea2f.png"/>
          <p:cNvPicPr/>
          <p:nvPr/>
        </p:nvPicPr>
        <p:blipFill>
          <a:blip r:embed="rId4">
            <a:extLst>
              <a:ext uri="{28A0092B-C50C-407E-A947-70E740481C1C}">
                <a14:useLocalDpi xmlns:a14="http://schemas.microsoft.com/office/drawing/2010/main" val="0"/>
              </a:ext>
            </a:extLst>
          </a:blip>
          <a:srcRect/>
          <a:stretch>
            <a:fillRect/>
          </a:stretch>
        </p:blipFill>
        <p:spPr bwMode="auto">
          <a:xfrm>
            <a:off x="2438809" y="5331281"/>
            <a:ext cx="7468677" cy="1318542"/>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3109803490"/>
              </p:ext>
            </p:extLst>
          </p:nvPr>
        </p:nvGraphicFramePr>
        <p:xfrm>
          <a:off x="2109147" y="2411756"/>
          <a:ext cx="8128000" cy="2225040"/>
        </p:xfrm>
        <a:graphic>
          <a:graphicData uri="http://schemas.openxmlformats.org/drawingml/2006/table">
            <a:tbl>
              <a:tblPr firstRow="1" bandRow="1">
                <a:tableStyleId>{00A15C55-8517-42AA-B614-E9B94910E393}</a:tableStyleId>
              </a:tblPr>
              <a:tblGrid>
                <a:gridCol w="4064000"/>
                <a:gridCol w="4064000"/>
              </a:tblGrid>
              <a:tr h="370840">
                <a:tc>
                  <a:txBody>
                    <a:bodyPr/>
                    <a:lstStyle/>
                    <a:p>
                      <a:pPr algn="ctr"/>
                      <a:r>
                        <a:rPr lang="en-US" dirty="0" smtClean="0">
                          <a:solidFill>
                            <a:schemeClr val="accent5">
                              <a:lumMod val="50000"/>
                            </a:schemeClr>
                          </a:solidFill>
                        </a:rPr>
                        <a:t>Name</a:t>
                      </a:r>
                      <a:endParaRPr lang="en-US" dirty="0">
                        <a:solidFill>
                          <a:schemeClr val="accent5">
                            <a:lumMod val="50000"/>
                          </a:schemeClr>
                        </a:solidFill>
                      </a:endParaRPr>
                    </a:p>
                  </a:txBody>
                  <a:tcPr/>
                </a:tc>
                <a:tc>
                  <a:txBody>
                    <a:bodyPr/>
                    <a:lstStyle/>
                    <a:p>
                      <a:pPr algn="ctr"/>
                      <a:r>
                        <a:rPr lang="en-US" dirty="0" smtClean="0">
                          <a:solidFill>
                            <a:schemeClr val="accent5">
                              <a:lumMod val="50000"/>
                            </a:schemeClr>
                          </a:solidFill>
                        </a:rPr>
                        <a:t>ID</a:t>
                      </a:r>
                      <a:endParaRPr lang="en-US" dirty="0">
                        <a:solidFill>
                          <a:schemeClr val="accent5">
                            <a:lumMod val="50000"/>
                          </a:schemeClr>
                        </a:solidFill>
                      </a:endParaRPr>
                    </a:p>
                  </a:txBody>
                  <a:tcPr/>
                </a:tc>
              </a:tr>
              <a:tr h="370840">
                <a:tc>
                  <a:txBody>
                    <a:bodyPr/>
                    <a:lstStyle/>
                    <a:p>
                      <a:pPr algn="ctr"/>
                      <a:r>
                        <a:rPr lang="en-US" dirty="0" err="1" smtClean="0"/>
                        <a:t>Aleef</a:t>
                      </a:r>
                      <a:r>
                        <a:rPr lang="en-US" dirty="0" smtClean="0"/>
                        <a:t> Ahmed</a:t>
                      </a:r>
                      <a:endParaRPr lang="en-US" dirty="0"/>
                    </a:p>
                  </a:txBody>
                  <a:tcPr/>
                </a:tc>
                <a:tc>
                  <a:txBody>
                    <a:bodyPr/>
                    <a:lstStyle/>
                    <a:p>
                      <a:pPr algn="ctr"/>
                      <a:r>
                        <a:rPr lang="en-US" dirty="0" smtClean="0"/>
                        <a:t>1620964030</a:t>
                      </a:r>
                      <a:endParaRPr lang="en-US" dirty="0"/>
                    </a:p>
                  </a:txBody>
                  <a:tcPr/>
                </a:tc>
              </a:tr>
              <a:tr h="370840">
                <a:tc>
                  <a:txBody>
                    <a:bodyPr/>
                    <a:lstStyle/>
                    <a:p>
                      <a:pPr algn="ctr"/>
                      <a:r>
                        <a:rPr lang="en-US" dirty="0" err="1" smtClean="0"/>
                        <a:t>Md</a:t>
                      </a:r>
                      <a:r>
                        <a:rPr lang="en-US" dirty="0" smtClean="0"/>
                        <a:t> </a:t>
                      </a:r>
                      <a:r>
                        <a:rPr lang="en-US" dirty="0" err="1" smtClean="0"/>
                        <a:t>shafiqul</a:t>
                      </a:r>
                      <a:r>
                        <a:rPr lang="en-US" dirty="0" smtClean="0"/>
                        <a:t> </a:t>
                      </a:r>
                      <a:r>
                        <a:rPr lang="en-US" dirty="0" err="1" smtClean="0"/>
                        <a:t>islam</a:t>
                      </a:r>
                      <a:endParaRPr lang="en-US" dirty="0"/>
                    </a:p>
                  </a:txBody>
                  <a:tcPr/>
                </a:tc>
                <a:tc>
                  <a:txBody>
                    <a:bodyPr/>
                    <a:lstStyle/>
                    <a:p>
                      <a:pPr algn="ctr"/>
                      <a:r>
                        <a:rPr lang="en-US" dirty="0" smtClean="0"/>
                        <a:t>1620184630</a:t>
                      </a:r>
                      <a:endParaRPr lang="en-US" dirty="0"/>
                    </a:p>
                  </a:txBody>
                  <a:tcPr/>
                </a:tc>
              </a:tr>
              <a:tr h="370840">
                <a:tc>
                  <a:txBody>
                    <a:bodyPr/>
                    <a:lstStyle/>
                    <a:p>
                      <a:pPr algn="ctr"/>
                      <a:r>
                        <a:rPr lang="en-US" dirty="0" err="1" smtClean="0"/>
                        <a:t>Alif</a:t>
                      </a:r>
                      <a:r>
                        <a:rPr lang="en-US" dirty="0" smtClean="0"/>
                        <a:t> Rahman Khan</a:t>
                      </a:r>
                      <a:endParaRPr lang="en-US" dirty="0"/>
                    </a:p>
                  </a:txBody>
                  <a:tcPr/>
                </a:tc>
                <a:tc>
                  <a:txBody>
                    <a:bodyPr/>
                    <a:lstStyle/>
                    <a:p>
                      <a:pPr algn="ctr"/>
                      <a:r>
                        <a:rPr lang="en-US" dirty="0" smtClean="0"/>
                        <a:t>1620083030</a:t>
                      </a:r>
                      <a:endParaRPr lang="en-US" dirty="0"/>
                    </a:p>
                  </a:txBody>
                  <a:tcPr/>
                </a:tc>
              </a:tr>
              <a:tr h="370840">
                <a:tc>
                  <a:txBody>
                    <a:bodyPr/>
                    <a:lstStyle/>
                    <a:p>
                      <a:pPr algn="ctr"/>
                      <a:r>
                        <a:rPr lang="en-US" dirty="0" err="1" smtClean="0"/>
                        <a:t>Dewan</a:t>
                      </a:r>
                      <a:r>
                        <a:rPr lang="en-US" dirty="0" smtClean="0"/>
                        <a:t> </a:t>
                      </a:r>
                      <a:r>
                        <a:rPr lang="en-US" dirty="0" err="1" smtClean="0"/>
                        <a:t>Tangil</a:t>
                      </a:r>
                      <a:endParaRPr lang="en-US" dirty="0"/>
                    </a:p>
                  </a:txBody>
                  <a:tcPr/>
                </a:tc>
                <a:tc>
                  <a:txBody>
                    <a:bodyPr/>
                    <a:lstStyle/>
                    <a:p>
                      <a:pPr algn="ctr"/>
                      <a:r>
                        <a:rPr lang="en-US" smtClean="0"/>
                        <a:t>1620151030</a:t>
                      </a:r>
                      <a:endParaRPr lang="en-US" dirty="0"/>
                    </a:p>
                  </a:txBody>
                  <a:tcPr/>
                </a:tc>
              </a:tr>
              <a:tr h="370840">
                <a:tc>
                  <a:txBody>
                    <a:bodyPr/>
                    <a:lstStyle/>
                    <a:p>
                      <a:pPr algn="ctr"/>
                      <a:r>
                        <a:rPr lang="en-US" dirty="0" err="1" smtClean="0"/>
                        <a:t>Md</a:t>
                      </a:r>
                      <a:r>
                        <a:rPr lang="en-US" dirty="0" smtClean="0"/>
                        <a:t> Sharif Hossain</a:t>
                      </a:r>
                      <a:endParaRPr lang="en-US" dirty="0"/>
                    </a:p>
                  </a:txBody>
                  <a:tcPr/>
                </a:tc>
                <a:tc>
                  <a:txBody>
                    <a:bodyPr/>
                    <a:lstStyle/>
                    <a:p>
                      <a:pPr algn="ctr"/>
                      <a:r>
                        <a:rPr lang="en-US" dirty="0" smtClean="0"/>
                        <a:t>1712336642</a:t>
                      </a:r>
                      <a:endParaRPr lang="en-US" dirty="0"/>
                    </a:p>
                  </a:txBody>
                  <a:tcPr/>
                </a:tc>
              </a:tr>
            </a:tbl>
          </a:graphicData>
        </a:graphic>
      </p:graphicFrame>
    </p:spTree>
    <p:extLst>
      <p:ext uri="{BB962C8B-B14F-4D97-AF65-F5344CB8AC3E}">
        <p14:creationId xmlns:p14="http://schemas.microsoft.com/office/powerpoint/2010/main" val="290083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tretch>
            <a:fillRect/>
          </a:stretch>
        </p:blipFill>
        <p:spPr>
          <a:xfrm>
            <a:off x="-1" y="-1"/>
            <a:ext cx="12192001" cy="6873105"/>
          </a:xfrm>
          <a:prstGeom prst="rect">
            <a:avLst/>
          </a:prstGeom>
        </p:spPr>
      </p:pic>
      <p:sp>
        <p:nvSpPr>
          <p:cNvPr id="5" name="TextBox 4"/>
          <p:cNvSpPr txBox="1"/>
          <p:nvPr/>
        </p:nvSpPr>
        <p:spPr>
          <a:xfrm>
            <a:off x="1377863" y="1177447"/>
            <a:ext cx="9244208" cy="2246769"/>
          </a:xfrm>
          <a:prstGeom prst="rect">
            <a:avLst/>
          </a:prstGeom>
          <a:noFill/>
        </p:spPr>
        <p:txBody>
          <a:bodyPr wrap="square" rtlCol="0">
            <a:spAutoFit/>
          </a:bodyPr>
          <a:lstStyle/>
          <a:p>
            <a:r>
              <a:rPr lang="en-US" sz="2800" b="1" dirty="0" smtClean="0">
                <a:ln w="0"/>
                <a:solidFill>
                  <a:schemeClr val="accent2"/>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Non-Marketing Example: </a:t>
            </a:r>
            <a:r>
              <a:rPr lang="en-US" sz="2800" dirty="0" smtClean="0">
                <a:latin typeface="Times New Roman" panose="02020603050405020304" pitchFamily="18" charset="0"/>
                <a:cs typeface="Times New Roman" panose="02020603050405020304" pitchFamily="18" charset="0"/>
              </a:rPr>
              <a:t>My mother hardly keeps special schedules in weekends. Because she knows I would go home in weekends and she wants to spend as much as her time for me and with me.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658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4526534" y="3331923"/>
            <a:ext cx="8834100" cy="3526077"/>
          </a:xfrm>
          <a:prstGeom prst="rect">
            <a:avLst/>
          </a:prstGeom>
        </p:spPr>
      </p:pic>
      <p:sp>
        <p:nvSpPr>
          <p:cNvPr id="3" name="TextBox 2"/>
          <p:cNvSpPr txBox="1"/>
          <p:nvPr/>
        </p:nvSpPr>
        <p:spPr>
          <a:xfrm>
            <a:off x="237995" y="438411"/>
            <a:ext cx="8705589" cy="1138773"/>
          </a:xfrm>
          <a:prstGeom prst="rect">
            <a:avLst/>
          </a:prstGeom>
          <a:noFill/>
        </p:spPr>
        <p:txBody>
          <a:bodyPr wrap="square" rtlCol="0">
            <a:spAutoFit/>
          </a:bodyPr>
          <a:lstStyle/>
          <a:p>
            <a:r>
              <a:rPr lang="en-US" sz="3400" b="1" dirty="0" smtClean="0">
                <a:solidFill>
                  <a:schemeClr val="accent1"/>
                </a:solidFill>
                <a:latin typeface="Times New Roman" panose="02020603050405020304" pitchFamily="18" charset="0"/>
                <a:cs typeface="Times New Roman" panose="02020603050405020304" pitchFamily="18" charset="0"/>
              </a:rPr>
              <a:t>Aggressive Personality</a:t>
            </a:r>
            <a:endParaRPr lang="en-US" sz="3400" b="0" cap="none" spc="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US" sz="3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37995" y="1202499"/>
            <a:ext cx="11311002"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The person having aggressive personality move against others, they desire to win and excel admiration. Also their interests include being the boss, moving to positions of leadership, assuming command, undertaking huge responsibilities, wielding power, competing with confidence and never backing away from a fight.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12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307" y="588723"/>
            <a:ext cx="5223353" cy="1384995"/>
          </a:xfrm>
          <a:prstGeom prst="rect">
            <a:avLst/>
          </a:prstGeom>
          <a:noFill/>
        </p:spPr>
        <p:txBody>
          <a:bodyPr wrap="square" rtlCol="0">
            <a:spAutoFit/>
          </a:bodyPr>
          <a:lstStyle/>
          <a:p>
            <a:r>
              <a:rPr lang="en-US" sz="28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International Example: </a:t>
            </a:r>
            <a:r>
              <a:rPr lang="en-US" sz="2800" dirty="0" smtClean="0">
                <a:latin typeface="Times New Roman" panose="02020603050405020304" pitchFamily="18" charset="0"/>
                <a:cs typeface="Times New Roman" panose="02020603050405020304" pitchFamily="18" charset="0"/>
              </a:rPr>
              <a:t>Nikon D7200: The Road Less Travelled</a:t>
            </a:r>
            <a:endParaRPr lang="en-US" sz="2800" b="0"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38" y="1973718"/>
            <a:ext cx="4996588" cy="2816790"/>
          </a:xfrm>
          <a:prstGeom prst="rect">
            <a:avLst/>
          </a:prstGeom>
        </p:spPr>
      </p:pic>
      <p:sp>
        <p:nvSpPr>
          <p:cNvPr id="4" name="TextBox 3"/>
          <p:cNvSpPr txBox="1"/>
          <p:nvPr/>
        </p:nvSpPr>
        <p:spPr>
          <a:xfrm>
            <a:off x="388307" y="5223353"/>
            <a:ext cx="5336088" cy="923330"/>
          </a:xfrm>
          <a:prstGeom prst="rect">
            <a:avLst/>
          </a:prstGeom>
          <a:noFill/>
        </p:spPr>
        <p:txBody>
          <a:bodyPr wrap="square" rtlCol="0">
            <a:spAutoFit/>
          </a:bodyPr>
          <a:lstStyle/>
          <a:p>
            <a:r>
              <a:rPr lang="en-US" dirty="0" smtClean="0"/>
              <a:t>YouTube link: </a:t>
            </a:r>
            <a:r>
              <a:rPr lang="en-US" u="sng" dirty="0" smtClean="0">
                <a:hlinkClick r:id="rId3"/>
              </a:rPr>
              <a:t>https://www.youtube.com/watch?v=P4K_8QQaprI</a:t>
            </a:r>
            <a:endParaRPr lang="en-US" dirty="0" smtClean="0"/>
          </a:p>
          <a:p>
            <a:endParaRPr lang="en-US" dirty="0"/>
          </a:p>
        </p:txBody>
      </p:sp>
      <p:sp>
        <p:nvSpPr>
          <p:cNvPr id="5" name="Freeform 4"/>
          <p:cNvSpPr/>
          <p:nvPr/>
        </p:nvSpPr>
        <p:spPr>
          <a:xfrm>
            <a:off x="5611660" y="0"/>
            <a:ext cx="952766" cy="6914367"/>
          </a:xfrm>
          <a:custGeom>
            <a:avLst/>
            <a:gdLst>
              <a:gd name="connsiteX0" fmla="*/ 0 w 952766"/>
              <a:gd name="connsiteY0" fmla="*/ 0 h 6914367"/>
              <a:gd name="connsiteX1" fmla="*/ 951978 w 952766"/>
              <a:gd name="connsiteY1" fmla="*/ 1954060 h 6914367"/>
              <a:gd name="connsiteX2" fmla="*/ 175364 w 952766"/>
              <a:gd name="connsiteY2" fmla="*/ 4371584 h 6914367"/>
              <a:gd name="connsiteX3" fmla="*/ 876822 w 952766"/>
              <a:gd name="connsiteY3" fmla="*/ 6914367 h 6914367"/>
            </a:gdLst>
            <a:ahLst/>
            <a:cxnLst>
              <a:cxn ang="0">
                <a:pos x="connsiteX0" y="connsiteY0"/>
              </a:cxn>
              <a:cxn ang="0">
                <a:pos x="connsiteX1" y="connsiteY1"/>
              </a:cxn>
              <a:cxn ang="0">
                <a:pos x="connsiteX2" y="connsiteY2"/>
              </a:cxn>
              <a:cxn ang="0">
                <a:pos x="connsiteX3" y="connsiteY3"/>
              </a:cxn>
            </a:cxnLst>
            <a:rect l="l" t="t" r="r" b="b"/>
            <a:pathLst>
              <a:path w="952766" h="6914367">
                <a:moveTo>
                  <a:pt x="0" y="0"/>
                </a:moveTo>
                <a:cubicBezTo>
                  <a:pt x="461375" y="612731"/>
                  <a:pt x="922751" y="1225463"/>
                  <a:pt x="951978" y="1954060"/>
                </a:cubicBezTo>
                <a:cubicBezTo>
                  <a:pt x="981205" y="2682657"/>
                  <a:pt x="187890" y="3544866"/>
                  <a:pt x="175364" y="4371584"/>
                </a:cubicBezTo>
                <a:cubicBezTo>
                  <a:pt x="162838" y="5198302"/>
                  <a:pt x="519830" y="6056334"/>
                  <a:pt x="876822" y="6914367"/>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851737" y="588723"/>
            <a:ext cx="5060515" cy="1815882"/>
          </a:xfrm>
          <a:prstGeom prst="rect">
            <a:avLst/>
          </a:prstGeom>
          <a:noFill/>
        </p:spPr>
        <p:txBody>
          <a:bodyPr wrap="square" rtlCol="0">
            <a:spAutoFit/>
          </a:bodyPr>
          <a:lstStyle/>
          <a:p>
            <a:r>
              <a:rPr lang="en-US" sz="28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National Example: </a:t>
            </a:r>
            <a:r>
              <a:rPr lang="en-US" sz="2800" dirty="0" smtClean="0">
                <a:latin typeface="Times New Roman" panose="02020603050405020304" pitchFamily="18" charset="0"/>
                <a:cs typeface="Times New Roman" panose="02020603050405020304" pitchFamily="18" charset="0"/>
              </a:rPr>
              <a:t>Esquire Electronics (General Air Conditioner) </a:t>
            </a:r>
            <a:endParaRPr lang="en-US" sz="2800" b="0"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191" y="1973718"/>
            <a:ext cx="4996588" cy="2808387"/>
          </a:xfrm>
          <a:prstGeom prst="rect">
            <a:avLst/>
          </a:prstGeom>
        </p:spPr>
      </p:pic>
      <p:sp>
        <p:nvSpPr>
          <p:cNvPr id="8" name="TextBox 7"/>
          <p:cNvSpPr txBox="1"/>
          <p:nvPr/>
        </p:nvSpPr>
        <p:spPr>
          <a:xfrm>
            <a:off x="6677160" y="5223353"/>
            <a:ext cx="5311035" cy="923330"/>
          </a:xfrm>
          <a:prstGeom prst="rect">
            <a:avLst/>
          </a:prstGeom>
          <a:noFill/>
        </p:spPr>
        <p:txBody>
          <a:bodyPr wrap="square" rtlCol="0">
            <a:spAutoFit/>
          </a:bodyPr>
          <a:lstStyle/>
          <a:p>
            <a:r>
              <a:rPr lang="en-US" dirty="0" smtClean="0"/>
              <a:t>YouTube link: </a:t>
            </a:r>
            <a:r>
              <a:rPr lang="en-US" u="sng" dirty="0" smtClean="0">
                <a:hlinkClick r:id="rId5"/>
              </a:rPr>
              <a:t>https://www.youtube.com/watch?v=zsOSqBR3_tI</a:t>
            </a:r>
            <a:endParaRPr lang="en-US" dirty="0" smtClean="0"/>
          </a:p>
          <a:p>
            <a:endParaRPr lang="en-US" dirty="0"/>
          </a:p>
        </p:txBody>
      </p:sp>
    </p:spTree>
    <p:extLst>
      <p:ext uri="{BB962C8B-B14F-4D97-AF65-F5344CB8AC3E}">
        <p14:creationId xmlns:p14="http://schemas.microsoft.com/office/powerpoint/2010/main" val="1677490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lasticWrap/>
                    </a14:imgEffect>
                  </a14:imgLayer>
                </a14:imgProps>
              </a:ext>
            </a:extLst>
          </a:blip>
          <a:stretch>
            <a:fillRect/>
          </a:stretch>
        </p:blipFill>
        <p:spPr>
          <a:xfrm>
            <a:off x="7829550" y="952500"/>
            <a:ext cx="4362450" cy="5905500"/>
          </a:xfrm>
          <a:prstGeom prst="rect">
            <a:avLst/>
          </a:prstGeom>
        </p:spPr>
      </p:pic>
      <p:sp>
        <p:nvSpPr>
          <p:cNvPr id="4" name="TextBox 3"/>
          <p:cNvSpPr txBox="1"/>
          <p:nvPr/>
        </p:nvSpPr>
        <p:spPr>
          <a:xfrm>
            <a:off x="463463" y="839244"/>
            <a:ext cx="7077205" cy="2677656"/>
          </a:xfrm>
          <a:prstGeom prst="rect">
            <a:avLst/>
          </a:prstGeom>
          <a:noFill/>
        </p:spPr>
        <p:txBody>
          <a:bodyPr wrap="square" rtlCol="0">
            <a:spAutoFit/>
          </a:bodyPr>
          <a:lstStyle/>
          <a:p>
            <a:pPr algn="just"/>
            <a:r>
              <a:rPr lang="en-US" sz="2800" b="1" dirty="0" smtClean="0">
                <a:ln w="0"/>
                <a:solidFill>
                  <a:schemeClr val="accent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Non-Marketing Example: </a:t>
            </a:r>
            <a:r>
              <a:rPr lang="en-US" sz="2800" dirty="0" smtClean="0">
                <a:latin typeface="Times New Roman" panose="02020603050405020304" pitchFamily="18" charset="0"/>
                <a:cs typeface="Times New Roman" panose="02020603050405020304" pitchFamily="18" charset="0"/>
              </a:rPr>
              <a:t>My nephew prefers going early to the school. Because if he goes early, he can sit in the first bench and can be focused to the teachers.  </a:t>
            </a:r>
          </a:p>
          <a:p>
            <a:pPr algn="just"/>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577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4000" r="-4000"/>
          </a:stretch>
        </a:blipFill>
        <a:effectLst/>
      </p:bgPr>
    </p:bg>
    <p:spTree>
      <p:nvGrpSpPr>
        <p:cNvPr id="1" name=""/>
        <p:cNvGrpSpPr/>
        <p:nvPr/>
      </p:nvGrpSpPr>
      <p:grpSpPr>
        <a:xfrm>
          <a:off x="0" y="0"/>
          <a:ext cx="0" cy="0"/>
          <a:chOff x="0" y="0"/>
          <a:chExt cx="0" cy="0"/>
        </a:xfrm>
      </p:grpSpPr>
      <p:sp>
        <p:nvSpPr>
          <p:cNvPr id="2" name="Rectangle 1"/>
          <p:cNvSpPr/>
          <p:nvPr/>
        </p:nvSpPr>
        <p:spPr>
          <a:xfrm>
            <a:off x="868471" y="541117"/>
            <a:ext cx="10655474" cy="3565079"/>
          </a:xfrm>
          <a:prstGeom prst="rect">
            <a:avLst/>
          </a:prstGeom>
        </p:spPr>
        <p:txBody>
          <a:bodyPr wrap="square">
            <a:spAutoFit/>
          </a:bodyPr>
          <a:lstStyle/>
          <a:p>
            <a:pPr>
              <a:lnSpc>
                <a:spcPct val="150000"/>
              </a:lnSpc>
              <a:spcAft>
                <a:spcPts val="800"/>
              </a:spcAft>
            </a:pPr>
            <a:r>
              <a:rPr lang="en-US" sz="3400" b="1" u="sng"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rPr>
              <a:t>Visualizer </a:t>
            </a:r>
            <a:endParaRPr lang="en-US" sz="3400"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Visualizer consumer are the consumer who prefer more high graphics or technical advertisement than information giver advertisement. These types of consumer depend on that of visualize advertisement to buy any product.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8776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1015" y="240420"/>
            <a:ext cx="490962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National Example:</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8" y="1194527"/>
            <a:ext cx="5120638" cy="29591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11015" y="4727857"/>
            <a:ext cx="54582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the </a:t>
            </a:r>
            <a:r>
              <a:rPr lang="en-US" dirty="0" err="1">
                <a:latin typeface="Times New Roman" panose="02020603050405020304" pitchFamily="18" charset="0"/>
                <a:ea typeface="Calibri" panose="020F0502020204030204" pitchFamily="34" charset="0"/>
                <a:cs typeface="Times New Roman" panose="02020603050405020304" pitchFamily="18" charset="0"/>
              </a:rPr>
              <a:t>Jamuna</a:t>
            </a:r>
            <a:r>
              <a:rPr lang="en-US" dirty="0">
                <a:latin typeface="Times New Roman" panose="02020603050405020304" pitchFamily="18" charset="0"/>
                <a:ea typeface="Calibri" panose="020F0502020204030204" pitchFamily="34" charset="0"/>
                <a:cs typeface="Times New Roman" panose="02020603050405020304" pitchFamily="18" charset="0"/>
              </a:rPr>
              <a:t> LED TV advertisement of Bangladesh.</a:t>
            </a:r>
            <a:r>
              <a:rPr lang="en-US"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Video Link: </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https://youtu.be/kou6hnXdRNg?t=28</a:t>
            </a:r>
            <a:endPar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Freeform 3"/>
          <p:cNvSpPr/>
          <p:nvPr/>
        </p:nvSpPr>
        <p:spPr>
          <a:xfrm>
            <a:off x="5675215" y="0"/>
            <a:ext cx="1091346" cy="6836898"/>
          </a:xfrm>
          <a:custGeom>
            <a:avLst/>
            <a:gdLst>
              <a:gd name="connsiteX0" fmla="*/ 655248 w 1403829"/>
              <a:gd name="connsiteY0" fmla="*/ 83105 h 6920003"/>
              <a:gd name="connsiteX1" fmla="*/ 556774 w 1403829"/>
              <a:gd name="connsiteY1" fmla="*/ 294120 h 6920003"/>
              <a:gd name="connsiteX2" fmla="*/ 22201 w 1403829"/>
              <a:gd name="connsiteY2" fmla="*/ 2488680 h 6920003"/>
              <a:gd name="connsiteX3" fmla="*/ 1400835 w 1403829"/>
              <a:gd name="connsiteY3" fmla="*/ 4458157 h 6920003"/>
              <a:gd name="connsiteX4" fmla="*/ 317623 w 1403829"/>
              <a:gd name="connsiteY4" fmla="*/ 6920003 h 692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829" h="6920003">
                <a:moveTo>
                  <a:pt x="655248" y="83105"/>
                </a:moveTo>
                <a:cubicBezTo>
                  <a:pt x="658765" y="-11852"/>
                  <a:pt x="662282" y="-106809"/>
                  <a:pt x="556774" y="294120"/>
                </a:cubicBezTo>
                <a:cubicBezTo>
                  <a:pt x="451266" y="695049"/>
                  <a:pt x="-118476" y="1794674"/>
                  <a:pt x="22201" y="2488680"/>
                </a:cubicBezTo>
                <a:cubicBezTo>
                  <a:pt x="162878" y="3182686"/>
                  <a:pt x="1351598" y="3719603"/>
                  <a:pt x="1400835" y="4458157"/>
                </a:cubicBezTo>
                <a:cubicBezTo>
                  <a:pt x="1450072" y="5196711"/>
                  <a:pt x="883847" y="6058357"/>
                  <a:pt x="317623" y="6920003"/>
                </a:cubicBezTo>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766561" y="1194527"/>
            <a:ext cx="5120638" cy="2891224"/>
          </a:xfrm>
          <a:prstGeom prst="rect">
            <a:avLst/>
          </a:prstGeom>
        </p:spPr>
      </p:pic>
      <p:sp>
        <p:nvSpPr>
          <p:cNvPr id="5" name="Rectangle 4"/>
          <p:cNvSpPr/>
          <p:nvPr/>
        </p:nvSpPr>
        <p:spPr>
          <a:xfrm>
            <a:off x="6885040" y="5143356"/>
            <a:ext cx="4628768" cy="507831"/>
          </a:xfrm>
          <a:prstGeom prst="rect">
            <a:avLst/>
          </a:prstGeom>
        </p:spPr>
        <p:txBody>
          <a:bodyPr wrap="none">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Vrinda"/>
              </a:rPr>
              <a:t>Video link: </a:t>
            </a:r>
            <a:r>
              <a:rPr lang="en-US" u="sng" dirty="0">
                <a:solidFill>
                  <a:srgbClr val="0563C1"/>
                </a:solidFill>
                <a:latin typeface="Times New Roman" panose="02020603050405020304" pitchFamily="18" charset="0"/>
                <a:ea typeface="Calibri" panose="020F0502020204030204" pitchFamily="34" charset="0"/>
                <a:cs typeface="Vrinda"/>
                <a:hlinkClick r:id="rId5"/>
              </a:rPr>
              <a:t>https://youtu.be/_YxEGG4cePg?t=9</a:t>
            </a:r>
            <a:endParaRPr lang="en-US" sz="1600" dirty="0">
              <a:effectLst/>
              <a:latin typeface="Calibri" panose="020F0502020204030204" pitchFamily="34" charset="0"/>
              <a:ea typeface="Calibri" panose="020F0502020204030204" pitchFamily="34" charset="0"/>
              <a:cs typeface="Vrinda"/>
            </a:endParaRPr>
          </a:p>
        </p:txBody>
      </p:sp>
      <p:sp>
        <p:nvSpPr>
          <p:cNvPr id="7" name="Rectangle 6"/>
          <p:cNvSpPr/>
          <p:nvPr/>
        </p:nvSpPr>
        <p:spPr>
          <a:xfrm>
            <a:off x="6766561" y="240420"/>
            <a:ext cx="3676006" cy="523220"/>
          </a:xfrm>
          <a:prstGeom prst="rect">
            <a:avLst/>
          </a:prstGeom>
        </p:spPr>
        <p:txBody>
          <a:bodyPr wrap="none">
            <a:spAutoFit/>
          </a:bodyPr>
          <a:lstStyle/>
          <a:p>
            <a:r>
              <a:rPr lang="en-US" sz="2800" b="1" dirty="0">
                <a:latin typeface="Times New Roman" panose="02020603050405020304" pitchFamily="18" charset="0"/>
                <a:ea typeface="Calibri" panose="020F0502020204030204" pitchFamily="34" charset="0"/>
              </a:rPr>
              <a:t>I</a:t>
            </a:r>
            <a:r>
              <a:rPr lang="en-US" sz="2800" b="1" dirty="0" smtClean="0">
                <a:latin typeface="Times New Roman" panose="02020603050405020304" pitchFamily="18" charset="0"/>
                <a:ea typeface="Calibri" panose="020F0502020204030204" pitchFamily="34" charset="0"/>
              </a:rPr>
              <a:t>nternational </a:t>
            </a:r>
            <a:r>
              <a:rPr lang="en-US" sz="2800" b="1" dirty="0">
                <a:latin typeface="Times New Roman" panose="02020603050405020304" pitchFamily="18" charset="0"/>
                <a:ea typeface="Calibri" panose="020F0502020204030204" pitchFamily="34" charset="0"/>
              </a:rPr>
              <a:t>example </a:t>
            </a:r>
            <a:endParaRPr lang="en-US" sz="2800" b="1" dirty="0"/>
          </a:p>
        </p:txBody>
      </p:sp>
      <p:sp>
        <p:nvSpPr>
          <p:cNvPr id="8" name="TextBox 7"/>
          <p:cNvSpPr txBox="1"/>
          <p:nvPr/>
        </p:nvSpPr>
        <p:spPr>
          <a:xfrm>
            <a:off x="6879102" y="4600371"/>
            <a:ext cx="4895556" cy="646331"/>
          </a:xfrm>
          <a:prstGeom prst="rect">
            <a:avLst/>
          </a:prstGeom>
          <a:noFill/>
        </p:spPr>
        <p:txBody>
          <a:bodyPr wrap="square" rtlCol="0">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This </a:t>
            </a:r>
            <a:r>
              <a:rPr lang="en-US" dirty="0" smtClean="0">
                <a:latin typeface="Times New Roman" panose="02020603050405020304" pitchFamily="18" charset="0"/>
                <a:ea typeface="Calibri" panose="020F0502020204030204" pitchFamily="34" charset="0"/>
                <a:cs typeface="Times New Roman" panose="02020603050405020304" pitchFamily="18" charset="0"/>
              </a:rPr>
              <a:t>an international advertisement of OPPO Mobile.</a:t>
            </a:r>
            <a:endParaRPr lang="en-US" dirty="0"/>
          </a:p>
        </p:txBody>
      </p:sp>
    </p:spTree>
    <p:extLst>
      <p:ext uri="{BB962C8B-B14F-4D97-AF65-F5344CB8AC3E}">
        <p14:creationId xmlns:p14="http://schemas.microsoft.com/office/powerpoint/2010/main" val="427163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13000" r="-13000"/>
          </a:stretch>
        </a:blipFill>
        <a:effectLst/>
      </p:bgPr>
    </p:bg>
    <p:spTree>
      <p:nvGrpSpPr>
        <p:cNvPr id="1" name=""/>
        <p:cNvGrpSpPr/>
        <p:nvPr/>
      </p:nvGrpSpPr>
      <p:grpSpPr>
        <a:xfrm>
          <a:off x="0" y="0"/>
          <a:ext cx="0" cy="0"/>
          <a:chOff x="0" y="0"/>
          <a:chExt cx="0" cy="0"/>
        </a:xfrm>
      </p:grpSpPr>
      <p:sp>
        <p:nvSpPr>
          <p:cNvPr id="2" name="Rectangle 1"/>
          <p:cNvSpPr/>
          <p:nvPr/>
        </p:nvSpPr>
        <p:spPr>
          <a:xfrm>
            <a:off x="326977" y="951301"/>
            <a:ext cx="11475818" cy="2246769"/>
          </a:xfrm>
          <a:prstGeom prst="rect">
            <a:avLst/>
          </a:prstGeom>
        </p:spPr>
        <p:txBody>
          <a:bodyPr wrap="square">
            <a:spAutoFit/>
          </a:bodyPr>
          <a:lstStyle/>
          <a:p>
            <a:r>
              <a:rPr lang="en-US" sz="2800" b="1" dirty="0">
                <a:ln w="0"/>
                <a:solidFill>
                  <a:schemeClr val="accent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Non-Marketing Example: </a:t>
            </a:r>
            <a:r>
              <a:rPr lang="en-US" sz="2800" dirty="0" smtClean="0">
                <a:solidFill>
                  <a:schemeClr val="bg2">
                    <a:lumMod val="10000"/>
                  </a:schemeClr>
                </a:solidFill>
              </a:rPr>
              <a:t>One of my friend bought OnePlus 7pro mobile. The price of that mobile 70 thousand taka. Later I leant that he was very much interested by that company’s TVC. That’s why he bought that phone. OnePlus Company made a very high graphics TVC to attract their customer</a:t>
            </a:r>
            <a:r>
              <a:rPr lang="en-US" dirty="0" smtClean="0">
                <a:solidFill>
                  <a:schemeClr val="bg2">
                    <a:lumMod val="10000"/>
                  </a:schemeClr>
                </a:solidFill>
              </a:rPr>
              <a:t>.</a:t>
            </a:r>
            <a:endParaRPr lang="en-US" dirty="0">
              <a:solidFill>
                <a:schemeClr val="bg2">
                  <a:lumMod val="10000"/>
                </a:schemeClr>
              </a:solidFill>
            </a:endParaRPr>
          </a:p>
          <a:p>
            <a:endParaRPr lang="en-US" sz="2800" dirty="0"/>
          </a:p>
        </p:txBody>
      </p:sp>
    </p:spTree>
    <p:extLst>
      <p:ext uri="{BB962C8B-B14F-4D97-AF65-F5344CB8AC3E}">
        <p14:creationId xmlns:p14="http://schemas.microsoft.com/office/powerpoint/2010/main" val="27130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137" y="502536"/>
            <a:ext cx="11385453" cy="1841530"/>
          </a:xfrm>
          <a:prstGeom prst="rect">
            <a:avLst/>
          </a:prstGeom>
        </p:spPr>
        <p:txBody>
          <a:bodyPr wrap="square">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Vrinda"/>
              </a:rPr>
              <a:t> </a:t>
            </a:r>
            <a:r>
              <a:rPr lang="en-US" sz="3400" b="1" u="sng" dirty="0">
                <a:latin typeface="Times New Roman" panose="02020603050405020304" pitchFamily="18" charset="0"/>
                <a:ea typeface="Calibri" panose="020F0502020204030204" pitchFamily="34" charset="0"/>
                <a:cs typeface="Times New Roman" panose="02020603050405020304" pitchFamily="18" charset="0"/>
              </a:rPr>
              <a:t>Verbalizer</a:t>
            </a: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latin typeface="Times New Roman" panose="02020603050405020304" pitchFamily="18" charset="0"/>
                <a:ea typeface="Calibri" panose="020F0502020204030204" pitchFamily="34" charset="0"/>
              </a:rPr>
              <a:t>Verbalizer consumers more focus on that type of advertisement where plenty of information are given to the advertisement.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491" y="2344066"/>
            <a:ext cx="4421688" cy="44216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041" y="2367711"/>
            <a:ext cx="4421687" cy="4398043"/>
          </a:xfrm>
          <a:prstGeom prst="rect">
            <a:avLst/>
          </a:prstGeom>
        </p:spPr>
      </p:pic>
    </p:spTree>
    <p:extLst>
      <p:ext uri="{BB962C8B-B14F-4D97-AF65-F5344CB8AC3E}">
        <p14:creationId xmlns:p14="http://schemas.microsoft.com/office/powerpoint/2010/main" val="192307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641176" y="1435991"/>
            <a:ext cx="4431866" cy="3101832"/>
          </a:xfrm>
          <a:prstGeom prst="rect">
            <a:avLst/>
          </a:prstGeom>
        </p:spPr>
      </p:pic>
      <p:pic>
        <p:nvPicPr>
          <p:cNvPr id="9" name="Picture 8"/>
          <p:cNvPicPr/>
          <p:nvPr/>
        </p:nvPicPr>
        <p:blipFill>
          <a:blip r:embed="rId3"/>
          <a:stretch>
            <a:fillRect/>
          </a:stretch>
        </p:blipFill>
        <p:spPr>
          <a:xfrm>
            <a:off x="7054503" y="1435991"/>
            <a:ext cx="4431866" cy="3101832"/>
          </a:xfrm>
          <a:prstGeom prst="rect">
            <a:avLst/>
          </a:prstGeom>
        </p:spPr>
      </p:pic>
      <p:sp>
        <p:nvSpPr>
          <p:cNvPr id="6" name="Freeform 5"/>
          <p:cNvSpPr/>
          <p:nvPr/>
        </p:nvSpPr>
        <p:spPr>
          <a:xfrm>
            <a:off x="5373056" y="12526"/>
            <a:ext cx="1142105" cy="6864263"/>
          </a:xfrm>
          <a:custGeom>
            <a:avLst/>
            <a:gdLst>
              <a:gd name="connsiteX0" fmla="*/ 1015218 w 1142105"/>
              <a:gd name="connsiteY0" fmla="*/ 0 h 6864263"/>
              <a:gd name="connsiteX1" fmla="*/ 610 w 1142105"/>
              <a:gd name="connsiteY1" fmla="*/ 2317315 h 6864263"/>
              <a:gd name="connsiteX2" fmla="*/ 1140478 w 1142105"/>
              <a:gd name="connsiteY2" fmla="*/ 4647156 h 6864263"/>
              <a:gd name="connsiteX3" fmla="*/ 201026 w 1142105"/>
              <a:gd name="connsiteY3" fmla="*/ 6864263 h 6864263"/>
            </a:gdLst>
            <a:ahLst/>
            <a:cxnLst>
              <a:cxn ang="0">
                <a:pos x="connsiteX0" y="connsiteY0"/>
              </a:cxn>
              <a:cxn ang="0">
                <a:pos x="connsiteX1" y="connsiteY1"/>
              </a:cxn>
              <a:cxn ang="0">
                <a:pos x="connsiteX2" y="connsiteY2"/>
              </a:cxn>
              <a:cxn ang="0">
                <a:pos x="connsiteX3" y="connsiteY3"/>
              </a:cxn>
            </a:cxnLst>
            <a:rect l="l" t="t" r="r" b="b"/>
            <a:pathLst>
              <a:path w="1142105" h="6864263">
                <a:moveTo>
                  <a:pt x="1015218" y="0"/>
                </a:moveTo>
                <a:cubicBezTo>
                  <a:pt x="497475" y="771394"/>
                  <a:pt x="-20267" y="1542789"/>
                  <a:pt x="610" y="2317315"/>
                </a:cubicBezTo>
                <a:cubicBezTo>
                  <a:pt x="21487" y="3091841"/>
                  <a:pt x="1107075" y="3889332"/>
                  <a:pt x="1140478" y="4647156"/>
                </a:cubicBezTo>
                <a:cubicBezTo>
                  <a:pt x="1173881" y="5404980"/>
                  <a:pt x="687453" y="6134621"/>
                  <a:pt x="201026" y="6864263"/>
                </a:cubicBez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54503" y="5689420"/>
            <a:ext cx="4808304" cy="507831"/>
          </a:xfrm>
          <a:prstGeom prst="rect">
            <a:avLst/>
          </a:prstGeom>
        </p:spPr>
        <p:txBody>
          <a:bodyPr wrap="none">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Vrinda"/>
              </a:rPr>
              <a:t>Video link: </a:t>
            </a:r>
            <a:r>
              <a:rPr lang="en-US" u="sng" dirty="0">
                <a:solidFill>
                  <a:srgbClr val="0563C1"/>
                </a:solidFill>
                <a:latin typeface="Times New Roman" panose="02020603050405020304" pitchFamily="18" charset="0"/>
                <a:ea typeface="Calibri" panose="020F0502020204030204" pitchFamily="34" charset="0"/>
                <a:cs typeface="Vrinda"/>
                <a:hlinkClick r:id="rId4"/>
              </a:rPr>
              <a:t>https://youtu.be/QFFlkm2FzOM?t=55</a:t>
            </a:r>
            <a:endParaRPr lang="en-US" sz="1600" dirty="0">
              <a:effectLst/>
              <a:latin typeface="Calibri" panose="020F0502020204030204" pitchFamily="34" charset="0"/>
              <a:ea typeface="Calibri" panose="020F0502020204030204" pitchFamily="34" charset="0"/>
              <a:cs typeface="Vrinda"/>
            </a:endParaRPr>
          </a:p>
        </p:txBody>
      </p:sp>
      <p:sp>
        <p:nvSpPr>
          <p:cNvPr id="10" name="TextBox 9"/>
          <p:cNvSpPr txBox="1"/>
          <p:nvPr/>
        </p:nvSpPr>
        <p:spPr>
          <a:xfrm>
            <a:off x="7017584" y="4917414"/>
            <a:ext cx="484522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TVC was made by the Samsung Company for their new launched phone Samsung galaxy note9.</a:t>
            </a:r>
          </a:p>
        </p:txBody>
      </p:sp>
      <p:sp>
        <p:nvSpPr>
          <p:cNvPr id="11" name="Rectangle 10"/>
          <p:cNvSpPr/>
          <p:nvPr/>
        </p:nvSpPr>
        <p:spPr>
          <a:xfrm>
            <a:off x="6898428" y="322866"/>
            <a:ext cx="4483920" cy="523220"/>
          </a:xfrm>
          <a:prstGeom prst="rect">
            <a:avLst/>
          </a:prstGeom>
        </p:spPr>
        <p:txBody>
          <a:bodyPr wrap="none">
            <a:spAutoFit/>
          </a:bodyPr>
          <a:lstStyle/>
          <a:p>
            <a:r>
              <a:rPr lang="en-US" sz="2800" b="1" dirty="0">
                <a:latin typeface="Times New Roman" panose="02020603050405020304" pitchFamily="18" charset="0"/>
                <a:ea typeface="Calibri" panose="020F0502020204030204" pitchFamily="34" charset="0"/>
              </a:rPr>
              <a:t>International advertisement</a:t>
            </a:r>
            <a:endParaRPr lang="en-US" sz="2800" b="1" dirty="0"/>
          </a:p>
        </p:txBody>
      </p:sp>
      <p:sp>
        <p:nvSpPr>
          <p:cNvPr id="12" name="Rectangle 11"/>
          <p:cNvSpPr/>
          <p:nvPr/>
        </p:nvSpPr>
        <p:spPr>
          <a:xfrm>
            <a:off x="641176" y="322866"/>
            <a:ext cx="2868093" cy="669542"/>
          </a:xfrm>
          <a:prstGeom prst="rect">
            <a:avLst/>
          </a:prstGeom>
        </p:spPr>
        <p:txBody>
          <a:bodyPr wrap="none">
            <a:spAutoFit/>
          </a:bodyPr>
          <a:lstStyle/>
          <a:p>
            <a:pPr>
              <a:lnSpc>
                <a:spcPct val="150000"/>
              </a:lnSpc>
              <a:spcAft>
                <a:spcPts val="800"/>
              </a:spcAft>
            </a:pPr>
            <a:r>
              <a:rPr lang="en-US" sz="2800" b="1" dirty="0">
                <a:latin typeface="Times New Roman" panose="02020603050405020304" pitchFamily="18" charset="0"/>
                <a:ea typeface="Calibri" panose="020F0502020204030204" pitchFamily="34" charset="0"/>
                <a:cs typeface="Vrinda"/>
              </a:rPr>
              <a:t>National example</a:t>
            </a:r>
            <a:endParaRPr lang="en-US" sz="2800" b="1" dirty="0">
              <a:effectLst/>
              <a:latin typeface="Calibri" panose="020F0502020204030204" pitchFamily="34" charset="0"/>
              <a:ea typeface="Calibri" panose="020F0502020204030204" pitchFamily="34" charset="0"/>
              <a:cs typeface="Vrinda"/>
            </a:endParaRPr>
          </a:p>
        </p:txBody>
      </p:sp>
      <p:sp>
        <p:nvSpPr>
          <p:cNvPr id="13" name="Rectangle 12"/>
          <p:cNvSpPr/>
          <p:nvPr/>
        </p:nvSpPr>
        <p:spPr>
          <a:xfrm>
            <a:off x="472193" y="5689420"/>
            <a:ext cx="4769832" cy="507831"/>
          </a:xfrm>
          <a:prstGeom prst="rect">
            <a:avLst/>
          </a:prstGeom>
        </p:spPr>
        <p:txBody>
          <a:bodyPr wrap="none">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Vrinda"/>
              </a:rPr>
              <a:t>Video link: </a:t>
            </a:r>
            <a:r>
              <a:rPr lang="en-US" u="sng" dirty="0">
                <a:solidFill>
                  <a:srgbClr val="0563C1"/>
                </a:solidFill>
                <a:latin typeface="Times New Roman" panose="02020603050405020304" pitchFamily="18" charset="0"/>
                <a:ea typeface="Calibri" panose="020F0502020204030204" pitchFamily="34" charset="0"/>
                <a:cs typeface="Vrinda"/>
                <a:hlinkClick r:id="rId5"/>
              </a:rPr>
              <a:t>https://youtu.be/DFQcsGtKRxE?t=26</a:t>
            </a:r>
            <a:endParaRPr lang="en-US" sz="1600" dirty="0">
              <a:effectLst/>
              <a:latin typeface="Calibri" panose="020F0502020204030204" pitchFamily="34" charset="0"/>
              <a:ea typeface="Calibri" panose="020F0502020204030204" pitchFamily="34" charset="0"/>
              <a:cs typeface="Vrinda"/>
            </a:endParaRPr>
          </a:p>
        </p:txBody>
      </p:sp>
      <p:sp>
        <p:nvSpPr>
          <p:cNvPr id="14" name="Rectangle 13"/>
          <p:cNvSpPr/>
          <p:nvPr/>
        </p:nvSpPr>
        <p:spPr>
          <a:xfrm>
            <a:off x="474784" y="4917414"/>
            <a:ext cx="4767241" cy="646331"/>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This TVC was given by the Marcel Company for their LED TV</a:t>
            </a:r>
            <a:endParaRPr lang="en-US" dirty="0"/>
          </a:p>
        </p:txBody>
      </p:sp>
    </p:spTree>
    <p:extLst>
      <p:ext uri="{BB962C8B-B14F-4D97-AF65-F5344CB8AC3E}">
        <p14:creationId xmlns:p14="http://schemas.microsoft.com/office/powerpoint/2010/main" val="24378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4456"/>
            <a:ext cx="12192000" cy="4483544"/>
          </a:xfrm>
          <a:prstGeom prst="rect">
            <a:avLst/>
          </a:prstGeom>
        </p:spPr>
      </p:pic>
      <p:sp>
        <p:nvSpPr>
          <p:cNvPr id="3" name="TextBox 2"/>
          <p:cNvSpPr txBox="1"/>
          <p:nvPr/>
        </p:nvSpPr>
        <p:spPr>
          <a:xfrm>
            <a:off x="814192" y="851770"/>
            <a:ext cx="10622071" cy="1815882"/>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Non-marketing example:</a:t>
            </a:r>
            <a:r>
              <a:rPr lang="en-US" sz="2800" dirty="0">
                <a:latin typeface="Times New Roman" panose="02020603050405020304" pitchFamily="18" charset="0"/>
                <a:cs typeface="Times New Roman" panose="02020603050405020304" pitchFamily="18" charset="0"/>
              </a:rPr>
              <a:t> When I bought LED TV for my family, I saw a TVC of Sony TV. On that TVC many information was given, and I gather all that information before buying that TV.</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81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52439" y="0"/>
            <a:ext cx="4939561" cy="6858000"/>
          </a:xfrm>
          <a:prstGeom prst="rect">
            <a:avLst/>
          </a:prstGeom>
        </p:spPr>
      </p:pic>
      <p:sp>
        <p:nvSpPr>
          <p:cNvPr id="4" name="TextBox 3"/>
          <p:cNvSpPr txBox="1"/>
          <p:nvPr/>
        </p:nvSpPr>
        <p:spPr>
          <a:xfrm>
            <a:off x="839244" y="513567"/>
            <a:ext cx="6212909" cy="646331"/>
          </a:xfrm>
          <a:prstGeom prst="rect">
            <a:avLst/>
          </a:prstGeom>
          <a:noFill/>
        </p:spPr>
        <p:txBody>
          <a:bodyPr wrap="square" rtlCol="0">
            <a:spAutoFit/>
          </a:bodyPr>
          <a:lstStyle/>
          <a:p>
            <a:r>
              <a:rPr lang="en-GB" sz="3600" dirty="0" smtClean="0">
                <a:solidFill>
                  <a:srgbClr val="FF0000"/>
                </a:solidFill>
                <a:latin typeface="Times New Roman" panose="02020603050405020304" pitchFamily="18" charset="0"/>
                <a:cs typeface="Times New Roman" panose="02020603050405020304" pitchFamily="18" charset="0"/>
              </a:rPr>
              <a:t>ID</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601184" y="1465545"/>
            <a:ext cx="6551112" cy="3970318"/>
          </a:xfrm>
          <a:prstGeom prst="rect">
            <a:avLst/>
          </a:prstGeom>
          <a:noFill/>
        </p:spPr>
        <p:txBody>
          <a:bodyPr wrap="square" rtlCol="0">
            <a:spAutoFit/>
          </a:bodyPr>
          <a:lstStyle/>
          <a:p>
            <a:r>
              <a:rPr lang="en-GB" sz="2800" dirty="0" smtClean="0">
                <a:latin typeface="Times New Roman" panose="02020603050405020304" pitchFamily="18" charset="0"/>
                <a:cs typeface="Times New Roman" panose="02020603050405020304" pitchFamily="18" charset="0"/>
              </a:rPr>
              <a:t>Characteristics:</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Basic part of the personality </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Represents the most animalistic urges o human being </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Immediate satisfaction of their want sand needs</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People can be anxious or angry if the wants and needs are not met</a:t>
            </a:r>
          </a:p>
          <a:p>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73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838200" y="523081"/>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Need for Uniqueness: </a:t>
            </a:r>
            <a:r>
              <a:rPr lang="en-US" sz="3200" dirty="0" smtClean="0"/>
              <a:t>Consumers who avoid appearing to conform to expectations or standards of others. In the simplest way we can say that peoples who wanted to look unique unlike other peoples.</a:t>
            </a:r>
            <a:endParaRPr lang="en-US" sz="3200" dirty="0"/>
          </a:p>
        </p:txBody>
      </p:sp>
      <p:sp>
        <p:nvSpPr>
          <p:cNvPr id="3" name="Content Placeholder 2"/>
          <p:cNvSpPr>
            <a:spLocks noGrp="1"/>
          </p:cNvSpPr>
          <p:nvPr/>
        </p:nvSpPr>
        <p:spPr>
          <a:xfrm>
            <a:off x="838200" y="1983581"/>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Local Example: </a:t>
            </a:r>
            <a:r>
              <a:rPr lang="en-US" dirty="0" smtClean="0"/>
              <a:t>Walton LED TV</a:t>
            </a:r>
          </a:p>
        </p:txBody>
      </p:sp>
      <p:pic>
        <p:nvPicPr>
          <p:cNvPr id="4" name="Content Placeholder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38200" y="2500219"/>
            <a:ext cx="4545106" cy="25390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500219"/>
            <a:ext cx="4545106" cy="2558303"/>
          </a:xfrm>
          <a:prstGeom prst="rect">
            <a:avLst/>
          </a:prstGeom>
        </p:spPr>
      </p:pic>
    </p:spTree>
    <p:extLst>
      <p:ext uri="{BB962C8B-B14F-4D97-AF65-F5344CB8AC3E}">
        <p14:creationId xmlns:p14="http://schemas.microsoft.com/office/powerpoint/2010/main" val="775261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838200" y="4556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Need for Uniqueness: </a:t>
            </a:r>
            <a:endParaRPr lang="en-US" b="1" dirty="0"/>
          </a:p>
        </p:txBody>
      </p:sp>
      <p:sp>
        <p:nvSpPr>
          <p:cNvPr id="3" name="Content Placeholder 2"/>
          <p:cNvSpPr>
            <a:spLocks noGrp="1"/>
          </p:cNvSpPr>
          <p:nvPr/>
        </p:nvSpPr>
        <p:spPr>
          <a:xfrm>
            <a:off x="838200" y="19161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International Example: </a:t>
            </a:r>
            <a:r>
              <a:rPr lang="en-US" dirty="0" smtClean="0"/>
              <a:t>Vivo V15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47938"/>
            <a:ext cx="4379259" cy="25448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530" y="769099"/>
            <a:ext cx="4379259" cy="25217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530" y="3857532"/>
            <a:ext cx="4379259" cy="2544855"/>
          </a:xfrm>
          <a:prstGeom prst="rect">
            <a:avLst/>
          </a:prstGeom>
        </p:spPr>
      </p:pic>
    </p:spTree>
    <p:extLst>
      <p:ext uri="{BB962C8B-B14F-4D97-AF65-F5344CB8AC3E}">
        <p14:creationId xmlns:p14="http://schemas.microsoft.com/office/powerpoint/2010/main" val="3575223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518900" y="3568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Need for Uniqueness: </a:t>
            </a:r>
            <a:endParaRPr lang="en-US" b="1" dirty="0"/>
          </a:p>
        </p:txBody>
      </p:sp>
      <p:sp>
        <p:nvSpPr>
          <p:cNvPr id="3" name="Content Placeholder 2"/>
          <p:cNvSpPr>
            <a:spLocks noGrp="1"/>
          </p:cNvSpPr>
          <p:nvPr/>
        </p:nvSpPr>
        <p:spPr>
          <a:xfrm>
            <a:off x="518900" y="18173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Non-marketing example: </a:t>
            </a:r>
            <a:r>
              <a:rPr lang="en-US" dirty="0" err="1" smtClean="0"/>
              <a:t>Ranveer</a:t>
            </a:r>
            <a:r>
              <a:rPr lang="en-US" dirty="0" smtClean="0"/>
              <a:t> Singh (Celebrity)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347" y="2398713"/>
            <a:ext cx="4634753" cy="26201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00" y="2398713"/>
            <a:ext cx="4104715" cy="41024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1702" y="2398713"/>
            <a:ext cx="2078557" cy="4102473"/>
          </a:xfrm>
          <a:prstGeom prst="rect">
            <a:avLst/>
          </a:prstGeom>
        </p:spPr>
      </p:pic>
    </p:spTree>
    <p:extLst>
      <p:ext uri="{BB962C8B-B14F-4D97-AF65-F5344CB8AC3E}">
        <p14:creationId xmlns:p14="http://schemas.microsoft.com/office/powerpoint/2010/main" val="377987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838200" y="25253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Dogmatism</a:t>
            </a:r>
            <a:r>
              <a:rPr lang="en-US" sz="2400" b="1" dirty="0" smtClean="0"/>
              <a:t>: </a:t>
            </a:r>
            <a:r>
              <a:rPr lang="en-US" sz="2400" dirty="0" smtClean="0"/>
              <a:t>a personality trait that reflects the degree of rigidity a person displays towards the unfamiliar and toward information that is contrary to his or her own established beliefs. Dogmatism also represents the close-minded people’s personality &amp; their thoughts. </a:t>
            </a:r>
            <a:endParaRPr lang="en-US" sz="2400" dirty="0"/>
          </a:p>
        </p:txBody>
      </p:sp>
      <p:sp>
        <p:nvSpPr>
          <p:cNvPr id="3" name="Content Placeholder 2"/>
          <p:cNvSpPr>
            <a:spLocks noGrp="1"/>
          </p:cNvSpPr>
          <p:nvPr/>
        </p:nvSpPr>
        <p:spPr>
          <a:xfrm>
            <a:off x="838200" y="1713030"/>
            <a:ext cx="50919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Local example</a:t>
            </a:r>
            <a:r>
              <a:rPr lang="en-US" dirty="0" smtClean="0"/>
              <a:t>: Vigo Electronics</a:t>
            </a:r>
            <a:endParaRPr lang="en-US" dirty="0"/>
          </a:p>
        </p:txBody>
      </p:sp>
      <p:pic>
        <p:nvPicPr>
          <p:cNvPr id="4" name="Content Placeholder 4"/>
          <p:cNvPicPr>
            <a:picLocks noGrp="1" noChangeAspect="1"/>
          </p:cNvPicPr>
          <p:nvPr/>
        </p:nvPicPr>
        <p:blipFill rotWithShape="1">
          <a:blip r:embed="rId2">
            <a:extLst>
              <a:ext uri="{28A0092B-C50C-407E-A947-70E740481C1C}">
                <a14:useLocalDpi xmlns:a14="http://schemas.microsoft.com/office/drawing/2010/main" val="0"/>
              </a:ext>
            </a:extLst>
          </a:blip>
          <a:srcRect t="11911" b="12427"/>
          <a:stretch/>
        </p:blipFill>
        <p:spPr>
          <a:xfrm>
            <a:off x="5773271" y="1306863"/>
            <a:ext cx="4002741" cy="258183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2121" b="12537"/>
          <a:stretch/>
        </p:blipFill>
        <p:spPr>
          <a:xfrm>
            <a:off x="838200" y="2462167"/>
            <a:ext cx="4002741" cy="258183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2353" b="12091"/>
          <a:stretch/>
        </p:blipFill>
        <p:spPr>
          <a:xfrm>
            <a:off x="5773271" y="4023636"/>
            <a:ext cx="4002741" cy="2581835"/>
          </a:xfrm>
          <a:prstGeom prst="rect">
            <a:avLst/>
          </a:prstGeom>
        </p:spPr>
      </p:pic>
    </p:spTree>
    <p:extLst>
      <p:ext uri="{BB962C8B-B14F-4D97-AF65-F5344CB8AC3E}">
        <p14:creationId xmlns:p14="http://schemas.microsoft.com/office/powerpoint/2010/main" val="286847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838200" y="4715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International Example: </a:t>
            </a:r>
            <a:endParaRPr lang="en-US" b="1" dirty="0"/>
          </a:p>
        </p:txBody>
      </p:sp>
      <p:sp>
        <p:nvSpPr>
          <p:cNvPr id="3" name="Content Placeholder 2"/>
          <p:cNvSpPr>
            <a:spLocks noGrp="1"/>
          </p:cNvSpPr>
          <p:nvPr/>
        </p:nvSpPr>
        <p:spPr>
          <a:xfrm>
            <a:off x="838200" y="19320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Samsung Galaxy note 8 phone’s TVC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776" y="439644"/>
            <a:ext cx="4312024" cy="28499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82781"/>
            <a:ext cx="4312024" cy="28499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459" y="3568419"/>
            <a:ext cx="4312024" cy="2849937"/>
          </a:xfrm>
          <a:prstGeom prst="rect">
            <a:avLst/>
          </a:prstGeom>
        </p:spPr>
      </p:pic>
    </p:spTree>
    <p:extLst>
      <p:ext uri="{BB962C8B-B14F-4D97-AF65-F5344CB8AC3E}">
        <p14:creationId xmlns:p14="http://schemas.microsoft.com/office/powerpoint/2010/main" val="289060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510988"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Non-marketing example: </a:t>
            </a:r>
            <a:endParaRPr lang="en-US" sz="4000" b="1" dirty="0"/>
          </a:p>
        </p:txBody>
      </p:sp>
      <p:sp>
        <p:nvSpPr>
          <p:cNvPr id="3" name="Content Placeholder 2"/>
          <p:cNvSpPr>
            <a:spLocks noGrp="1"/>
          </p:cNvSpPr>
          <p:nvPr/>
        </p:nvSpPr>
        <p:spPr>
          <a:xfrm>
            <a:off x="510988"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THANOS &amp; GURUJI</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8" y="2752397"/>
            <a:ext cx="5522259" cy="34029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753" y="2752396"/>
            <a:ext cx="5522259" cy="3402947"/>
          </a:xfrm>
          <a:prstGeom prst="rect">
            <a:avLst/>
          </a:prstGeom>
        </p:spPr>
      </p:pic>
    </p:spTree>
    <p:extLst>
      <p:ext uri="{BB962C8B-B14F-4D97-AF65-F5344CB8AC3E}">
        <p14:creationId xmlns:p14="http://schemas.microsoft.com/office/powerpoint/2010/main" val="401872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1EBE04D9-E94B-4CFF-85C5-B2CDAD51CAD1}"/>
              </a:ext>
            </a:extLst>
          </p:cNvPr>
          <p:cNvSpPr>
            <a:spLocks noGrp="1"/>
          </p:cNvSpPr>
          <p:nvPr/>
        </p:nvSpPr>
        <p:spPr>
          <a:xfrm>
            <a:off x="437367" y="0"/>
            <a:ext cx="46649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Need for Cognition</a:t>
            </a:r>
          </a:p>
        </p:txBody>
      </p:sp>
      <p:sp>
        <p:nvSpPr>
          <p:cNvPr id="3" name="Content Placeholder 2">
            <a:extLst>
              <a:ext uri="{FF2B5EF4-FFF2-40B4-BE49-F238E27FC236}">
                <a16:creationId xmlns:lc="http://schemas.openxmlformats.org/drawingml/2006/lockedCanvas" xmlns:a16="http://schemas.microsoft.com/office/drawing/2014/main" xmlns="" id="{F725B083-F199-4092-BE9F-7EFE3E5DCFF7}"/>
              </a:ext>
            </a:extLst>
          </p:cNvPr>
          <p:cNvSpPr>
            <a:spLocks noGrp="1"/>
          </p:cNvSpPr>
          <p:nvPr/>
        </p:nvSpPr>
        <p:spPr>
          <a:xfrm>
            <a:off x="437367" y="93424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Need for cognition is a personality trait that describes an individual's craving for enjoyment of thinking. Higher need for cognition indicates a greater enjoyment for critical thinking. This kind of people looks for more information about the product.</a:t>
            </a:r>
          </a:p>
        </p:txBody>
      </p:sp>
    </p:spTree>
    <p:extLst>
      <p:ext uri="{BB962C8B-B14F-4D97-AF65-F5344CB8AC3E}">
        <p14:creationId xmlns:p14="http://schemas.microsoft.com/office/powerpoint/2010/main" val="95794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38DEFCF9-2774-4450-8012-196C9707A705}"/>
              </a:ext>
            </a:extLst>
          </p:cNvPr>
          <p:cNvSpPr>
            <a:spLocks noGrp="1"/>
          </p:cNvSpPr>
          <p:nvPr/>
        </p:nvSpPr>
        <p:spPr>
          <a:xfrm>
            <a:off x="0" y="269553"/>
            <a:ext cx="3686022" cy="832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400" b="1" dirty="0" smtClean="0">
                <a:latin typeface="Times New Roman" panose="02020603050405020304" pitchFamily="18" charset="0"/>
                <a:cs typeface="Times New Roman" panose="02020603050405020304" pitchFamily="18" charset="0"/>
              </a:rPr>
              <a:t>Local Example</a:t>
            </a:r>
            <a:endParaRPr lang="en-US" sz="3400" dirty="0">
              <a:latin typeface="Times New Roman" panose="02020603050405020304" pitchFamily="18" charset="0"/>
              <a:cs typeface="Times New Roman" panose="02020603050405020304" pitchFamily="18" charset="0"/>
            </a:endParaRPr>
          </a:p>
        </p:txBody>
      </p:sp>
      <p:pic>
        <p:nvPicPr>
          <p:cNvPr id="3" name="Content Placeholder 3">
            <a:extLst>
              <a:ext uri="{FF2B5EF4-FFF2-40B4-BE49-F238E27FC236}">
                <a16:creationId xmlns:lc="http://schemas.openxmlformats.org/drawingml/2006/lockedCanvas" xmlns:a16="http://schemas.microsoft.com/office/drawing/2014/main" xmlns="" id="{89254ECD-2628-4807-9BD1-09167929F35B}"/>
              </a:ext>
            </a:extLst>
          </p:cNvPr>
          <p:cNvPicPr>
            <a:picLocks noGrp="1"/>
          </p:cNvPicPr>
          <p:nvPr/>
        </p:nvPicPr>
        <p:blipFill>
          <a:blip r:embed="rId2">
            <a:extLst>
              <a:ext uri="{28A0092B-C50C-407E-A947-70E740481C1C}">
                <a14:useLocalDpi xmlns:a14="http://schemas.microsoft.com/office/drawing/2010/main" val="0"/>
              </a:ext>
            </a:extLst>
          </a:blip>
          <a:stretch>
            <a:fillRect/>
          </a:stretch>
        </p:blipFill>
        <p:spPr>
          <a:xfrm>
            <a:off x="403640" y="1102291"/>
            <a:ext cx="4468985" cy="2425597"/>
          </a:xfrm>
          <a:prstGeom prst="rect">
            <a:avLst/>
          </a:prstGeom>
        </p:spPr>
      </p:pic>
      <p:sp>
        <p:nvSpPr>
          <p:cNvPr id="4" name="Rectangle 3">
            <a:extLst>
              <a:ext uri="{FF2B5EF4-FFF2-40B4-BE49-F238E27FC236}">
                <a16:creationId xmlns:lc="http://schemas.openxmlformats.org/drawingml/2006/lockedCanvas" xmlns:a16="http://schemas.microsoft.com/office/drawing/2014/main" xmlns="" id="{9AFC8421-C24D-4F2A-A0AD-9D4DE0160D45}"/>
              </a:ext>
            </a:extLst>
          </p:cNvPr>
          <p:cNvSpPr/>
          <p:nvPr/>
        </p:nvSpPr>
        <p:spPr>
          <a:xfrm>
            <a:off x="403640" y="4360626"/>
            <a:ext cx="5045182" cy="68505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dirty="0">
                <a:latin typeface="Calibri" panose="020F0502020204030204" pitchFamily="34" charset="0"/>
                <a:ea typeface="Calibri" panose="020F0502020204030204" pitchFamily="34" charset="0"/>
                <a:cs typeface="Vrinda" panose="020B0502040204020203" pitchFamily="34" charset="0"/>
              </a:rPr>
              <a:t>Local Example Video Link : </a:t>
            </a:r>
            <a:r>
              <a:rPr lang="en-US" u="sng" dirty="0">
                <a:solidFill>
                  <a:srgbClr val="0563C1"/>
                </a:solidFill>
                <a:latin typeface="Calibri" panose="020F0502020204030204" pitchFamily="34" charset="0"/>
                <a:ea typeface="Calibri" panose="020F0502020204030204" pitchFamily="34" charset="0"/>
                <a:cs typeface="Vrinda" panose="020B0502040204020203" pitchFamily="34" charset="0"/>
                <a:hlinkClick r:id="rId3"/>
              </a:rPr>
              <a:t>https://www.youtube.com/watch?v=FTuh1gsMjhk</a:t>
            </a:r>
            <a:endParaRPr lang="en-US" dirty="0">
              <a:latin typeface="Calibri" panose="020F0502020204030204" pitchFamily="34" charset="0"/>
              <a:ea typeface="Calibri" panose="020F0502020204030204" pitchFamily="34" charset="0"/>
              <a:cs typeface="Vrinda" panose="020B0502040204020203" pitchFamily="34" charset="0"/>
            </a:endParaRPr>
          </a:p>
        </p:txBody>
      </p:sp>
      <p:sp>
        <p:nvSpPr>
          <p:cNvPr id="5" name="Freeform 4"/>
          <p:cNvSpPr/>
          <p:nvPr/>
        </p:nvSpPr>
        <p:spPr>
          <a:xfrm>
            <a:off x="5087594" y="18789"/>
            <a:ext cx="1731663" cy="6839211"/>
          </a:xfrm>
          <a:custGeom>
            <a:avLst/>
            <a:gdLst>
              <a:gd name="connsiteX0" fmla="*/ 1125315 w 1731663"/>
              <a:gd name="connsiteY0" fmla="*/ 0 h 6839211"/>
              <a:gd name="connsiteX1" fmla="*/ 10499 w 1731663"/>
              <a:gd name="connsiteY1" fmla="*/ 2480153 h 6839211"/>
              <a:gd name="connsiteX2" fmla="*/ 1714039 w 1731663"/>
              <a:gd name="connsiteY2" fmla="*/ 4283901 h 6839211"/>
              <a:gd name="connsiteX3" fmla="*/ 749535 w 1731663"/>
              <a:gd name="connsiteY3" fmla="*/ 6839211 h 6839211"/>
            </a:gdLst>
            <a:ahLst/>
            <a:cxnLst>
              <a:cxn ang="0">
                <a:pos x="connsiteX0" y="connsiteY0"/>
              </a:cxn>
              <a:cxn ang="0">
                <a:pos x="connsiteX1" y="connsiteY1"/>
              </a:cxn>
              <a:cxn ang="0">
                <a:pos x="connsiteX2" y="connsiteY2"/>
              </a:cxn>
              <a:cxn ang="0">
                <a:pos x="connsiteX3" y="connsiteY3"/>
              </a:cxn>
            </a:cxnLst>
            <a:rect l="l" t="t" r="r" b="b"/>
            <a:pathLst>
              <a:path w="1731663" h="6839211">
                <a:moveTo>
                  <a:pt x="1125315" y="0"/>
                </a:moveTo>
                <a:cubicBezTo>
                  <a:pt x="518846" y="883085"/>
                  <a:pt x="-87622" y="1766170"/>
                  <a:pt x="10499" y="2480153"/>
                </a:cubicBezTo>
                <a:cubicBezTo>
                  <a:pt x="108620" y="3194136"/>
                  <a:pt x="1590866" y="3557391"/>
                  <a:pt x="1714039" y="4283901"/>
                </a:cubicBezTo>
                <a:cubicBezTo>
                  <a:pt x="1837212" y="5010411"/>
                  <a:pt x="1293373" y="5924811"/>
                  <a:pt x="749535" y="6839211"/>
                </a:cubicBez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688898" y="269553"/>
            <a:ext cx="5198302" cy="615553"/>
          </a:xfrm>
          <a:prstGeom prst="rect">
            <a:avLst/>
          </a:prstGeom>
          <a:noFill/>
        </p:spPr>
        <p:txBody>
          <a:bodyPr wrap="square" rtlCol="0">
            <a:spAutoFit/>
          </a:bodyPr>
          <a:lstStyle/>
          <a:p>
            <a:r>
              <a:rPr lang="en-US" sz="3400" b="1" dirty="0">
                <a:latin typeface="Times New Roman" panose="02020603050405020304" pitchFamily="18" charset="0"/>
                <a:cs typeface="Times New Roman" panose="02020603050405020304" pitchFamily="18" charset="0"/>
              </a:rPr>
              <a:t>International Example</a:t>
            </a:r>
            <a:endParaRPr lang="en-US" sz="3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lc="http://schemas.openxmlformats.org/drawingml/2006/lockedCanvas" xmlns:a16="http://schemas.microsoft.com/office/drawing/2014/main" xmlns="" id="{2DD598FE-1EE6-4B6F-ACBF-D0B05BCBF4D7}"/>
              </a:ext>
            </a:extLst>
          </p:cNvPr>
          <p:cNvPicPr/>
          <p:nvPr/>
        </p:nvPicPr>
        <p:blipFill>
          <a:blip r:embed="rId4">
            <a:extLst>
              <a:ext uri="{28A0092B-C50C-407E-A947-70E740481C1C}">
                <a14:useLocalDpi xmlns:a14="http://schemas.microsoft.com/office/drawing/2010/main" val="0"/>
              </a:ext>
            </a:extLst>
          </a:blip>
          <a:stretch>
            <a:fillRect/>
          </a:stretch>
        </p:blipFill>
        <p:spPr>
          <a:xfrm>
            <a:off x="6688898" y="1071014"/>
            <a:ext cx="4468985" cy="2456874"/>
          </a:xfrm>
          <a:prstGeom prst="rect">
            <a:avLst/>
          </a:prstGeom>
        </p:spPr>
      </p:pic>
      <p:sp>
        <p:nvSpPr>
          <p:cNvPr id="8" name="Rectangle 7">
            <a:extLst>
              <a:ext uri="{FF2B5EF4-FFF2-40B4-BE49-F238E27FC236}">
                <a16:creationId xmlns:lc="http://schemas.openxmlformats.org/drawingml/2006/lockedCanvas" xmlns:a16="http://schemas.microsoft.com/office/drawing/2014/main" xmlns="" id="{F6F1AA37-7694-4EDA-8DF9-97298859D48A}"/>
              </a:ext>
            </a:extLst>
          </p:cNvPr>
          <p:cNvSpPr/>
          <p:nvPr/>
        </p:nvSpPr>
        <p:spPr>
          <a:xfrm>
            <a:off x="6819257" y="4360626"/>
            <a:ext cx="5331180" cy="157414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dirty="0">
                <a:latin typeface="Calibri" panose="020F0502020204030204" pitchFamily="34" charset="0"/>
                <a:ea typeface="Calibri" panose="020F0502020204030204" pitchFamily="34" charset="0"/>
                <a:cs typeface="Vrinda" panose="020B0502040204020203" pitchFamily="34" charset="0"/>
              </a:rPr>
              <a:t>International Example Video Link: </a:t>
            </a:r>
            <a:r>
              <a:rPr lang="en-US" u="sng" dirty="0">
                <a:solidFill>
                  <a:srgbClr val="0563C1"/>
                </a:solidFill>
                <a:latin typeface="Calibri" panose="020F0502020204030204" pitchFamily="34" charset="0"/>
                <a:ea typeface="Calibri" panose="020F0502020204030204" pitchFamily="34" charset="0"/>
                <a:cs typeface="Vrinda" panose="020B0502040204020203" pitchFamily="34" charset="0"/>
                <a:hlinkClick r:id="rId5"/>
              </a:rPr>
              <a:t>https://www.youtube.com/watch?v=hs1HoLs4SD0&amp;feature=youtu.be&amp;fbclid=IwAR25adj8-vDlH4ExgeHm8Rde62ccntFe4Bcm1aunPzq_PHIgFO5DWXUvXJc</a:t>
            </a:r>
            <a:endParaRPr lang="en-US" dirty="0">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337505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890F6D08-F073-4C0E-AD0F-57CFC926AE57}"/>
              </a:ext>
            </a:extLst>
          </p:cNvPr>
          <p:cNvSpPr>
            <a:spLocks noGrp="1"/>
          </p:cNvSpPr>
          <p:nvPr/>
        </p:nvSpPr>
        <p:spPr>
          <a:xfrm>
            <a:off x="612731" y="548134"/>
            <a:ext cx="6714995" cy="54163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Need for Cognition (Non-Marketing Example) </a:t>
            </a:r>
          </a:p>
        </p:txBody>
      </p:sp>
      <p:sp>
        <p:nvSpPr>
          <p:cNvPr id="3" name="Content Placeholder 2">
            <a:extLst>
              <a:ext uri="{FF2B5EF4-FFF2-40B4-BE49-F238E27FC236}">
                <a16:creationId xmlns:lc="http://schemas.openxmlformats.org/drawingml/2006/lockedCanvas" xmlns:a16="http://schemas.microsoft.com/office/drawing/2014/main" xmlns="" id="{9B2C7FA1-2BFB-4560-9C27-BE961B8C35BA}"/>
              </a:ext>
            </a:extLst>
          </p:cNvPr>
          <p:cNvSpPr>
            <a:spLocks noGrp="1"/>
          </p:cNvSpPr>
          <p:nvPr/>
        </p:nvSpPr>
        <p:spPr>
          <a:xfrm>
            <a:off x="612731" y="1232020"/>
            <a:ext cx="10760901" cy="3064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Times New Roman" panose="02020603050405020304" pitchFamily="18" charset="0"/>
                <a:cs typeface="Times New Roman" panose="02020603050405020304" pitchFamily="18" charset="0"/>
              </a:rPr>
              <a:t>My friend is very much interested about new electronic technology. When new technology comes in the market, he willingly collects the whole information of that individual product and thinking of it. After completing his whole analysis than he can take his decision to buy that product or not.</a:t>
            </a:r>
          </a:p>
        </p:txBody>
      </p:sp>
    </p:spTree>
    <p:extLst>
      <p:ext uri="{BB962C8B-B14F-4D97-AF65-F5344CB8AC3E}">
        <p14:creationId xmlns:p14="http://schemas.microsoft.com/office/powerpoint/2010/main" val="2867241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E4A784EB-1F2E-4A7B-972D-AD4885E3EBA6}"/>
              </a:ext>
            </a:extLst>
          </p:cNvPr>
          <p:cNvSpPr>
            <a:spLocks noGrp="1"/>
          </p:cNvSpPr>
          <p:nvPr/>
        </p:nvSpPr>
        <p:spPr>
          <a:xfrm>
            <a:off x="838200" y="658018"/>
            <a:ext cx="53037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Benefit Segmentation</a:t>
            </a:r>
          </a:p>
        </p:txBody>
      </p:sp>
      <p:sp>
        <p:nvSpPr>
          <p:cNvPr id="3" name="Content Placeholder 2">
            <a:extLst>
              <a:ext uri="{FF2B5EF4-FFF2-40B4-BE49-F238E27FC236}">
                <a16:creationId xmlns:lc="http://schemas.openxmlformats.org/drawingml/2006/lockedCanvas" xmlns:a16="http://schemas.microsoft.com/office/drawing/2014/main" xmlns="" id="{5A58A656-ED22-4FCA-8181-CB48A6F1C80C}"/>
              </a:ext>
            </a:extLst>
          </p:cNvPr>
          <p:cNvSpPr>
            <a:spLocks noGrp="1"/>
          </p:cNvSpPr>
          <p:nvPr/>
        </p:nvSpPr>
        <p:spPr>
          <a:xfrm>
            <a:off x="838200" y="1983581"/>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Benefit segmentation requires marketers to divide the market based on the perceived value, benefit or advantage of the product or service. The market could be segmented based upon quality, performance, customer service, special features and other benefits. Different consumers look for different benefits and the marketer needs to understand each segment and accordingly develop his communication for each group.</a:t>
            </a:r>
          </a:p>
        </p:txBody>
      </p:sp>
    </p:spTree>
    <p:extLst>
      <p:ext uri="{BB962C8B-B14F-4D97-AF65-F5344CB8AC3E}">
        <p14:creationId xmlns:p14="http://schemas.microsoft.com/office/powerpoint/2010/main" val="1164965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093" y="275573"/>
            <a:ext cx="4897677" cy="1415772"/>
          </a:xfrm>
          <a:prstGeom prst="rect">
            <a:avLst/>
          </a:prstGeom>
          <a:noFill/>
        </p:spPr>
        <p:txBody>
          <a:bodyPr wrap="square" rtlCol="0">
            <a:spAutoFit/>
          </a:bodyPr>
          <a:lstStyle/>
          <a:p>
            <a:r>
              <a:rPr lang="en-GB" sz="3200" dirty="0" smtClean="0">
                <a:latin typeface="Times New Roman" panose="02020603050405020304" pitchFamily="18" charset="0"/>
                <a:cs typeface="Times New Roman" panose="02020603050405020304" pitchFamily="18" charset="0"/>
              </a:rPr>
              <a:t>Local ad (ID)</a:t>
            </a:r>
            <a:r>
              <a:rPr lang="en-GB" dirty="0" smtClean="0"/>
              <a:t/>
            </a:r>
            <a:br>
              <a:rPr lang="en-GB" dirty="0" smtClean="0"/>
            </a:br>
            <a:r>
              <a:rPr lang="en-GB" u="sng" dirty="0" smtClean="0">
                <a:hlinkClick r:id="rId2"/>
              </a:rPr>
              <a:t>https://www.youtube.com/watch?v=_FVV9du6hFU</a:t>
            </a:r>
            <a:r>
              <a:rPr lang="en-GB" dirty="0" smtClean="0"/>
              <a:t/>
            </a:r>
            <a:br>
              <a:rPr lang="en-GB" dirty="0" smtClean="0"/>
            </a:br>
            <a:endParaRPr lang="en-US" dirty="0"/>
          </a:p>
        </p:txBody>
      </p:sp>
      <p:pic>
        <p:nvPicPr>
          <p:cNvPr id="3" name="Content Placeholder 3"/>
          <p:cNvPicPr>
            <a:picLocks/>
          </p:cNvPicPr>
          <p:nvPr/>
        </p:nvPicPr>
        <p:blipFill>
          <a:blip r:embed="rId3">
            <a:extLst>
              <a:ext uri="{28A0092B-C50C-407E-A947-70E740481C1C}">
                <a14:useLocalDpi xmlns:a14="http://schemas.microsoft.com/office/drawing/2010/main" val="0"/>
              </a:ext>
            </a:extLst>
          </a:blip>
          <a:stretch>
            <a:fillRect/>
          </a:stretch>
        </p:blipFill>
        <p:spPr>
          <a:xfrm>
            <a:off x="299581" y="1829834"/>
            <a:ext cx="5023980" cy="3555985"/>
          </a:xfrm>
          <a:prstGeom prst="rect">
            <a:avLst/>
          </a:prstGeom>
        </p:spPr>
      </p:pic>
      <p:sp>
        <p:nvSpPr>
          <p:cNvPr id="8" name="Freeform 7"/>
          <p:cNvSpPr/>
          <p:nvPr/>
        </p:nvSpPr>
        <p:spPr>
          <a:xfrm>
            <a:off x="5323561" y="-12526"/>
            <a:ext cx="1591242" cy="6870526"/>
          </a:xfrm>
          <a:custGeom>
            <a:avLst/>
            <a:gdLst>
              <a:gd name="connsiteX0" fmla="*/ 325677 w 1591242"/>
              <a:gd name="connsiteY0" fmla="*/ 0 h 6901841"/>
              <a:gd name="connsiteX1" fmla="*/ 162838 w 1591242"/>
              <a:gd name="connsiteY1" fmla="*/ 1590805 h 6901841"/>
              <a:gd name="connsiteX2" fmla="*/ 1590805 w 1591242"/>
              <a:gd name="connsiteY2" fmla="*/ 3369501 h 6901841"/>
              <a:gd name="connsiteX3" fmla="*/ 0 w 1591242"/>
              <a:gd name="connsiteY3" fmla="*/ 6901841 h 6901841"/>
              <a:gd name="connsiteX4" fmla="*/ 0 w 1591242"/>
              <a:gd name="connsiteY4" fmla="*/ 6901841 h 6901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242" h="6901841">
                <a:moveTo>
                  <a:pt x="325677" y="0"/>
                </a:moveTo>
                <a:cubicBezTo>
                  <a:pt x="138830" y="514611"/>
                  <a:pt x="-48017" y="1029222"/>
                  <a:pt x="162838" y="1590805"/>
                </a:cubicBezTo>
                <a:cubicBezTo>
                  <a:pt x="373693" y="2152388"/>
                  <a:pt x="1617945" y="2484328"/>
                  <a:pt x="1590805" y="3369501"/>
                </a:cubicBezTo>
                <a:cubicBezTo>
                  <a:pt x="1563665" y="4254674"/>
                  <a:pt x="0" y="6901841"/>
                  <a:pt x="0" y="6901841"/>
                </a:cubicBezTo>
                <a:lnTo>
                  <a:pt x="0" y="6901841"/>
                </a:ln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246748" y="414062"/>
            <a:ext cx="5465523" cy="1415772"/>
          </a:xfrm>
          <a:prstGeom prst="rect">
            <a:avLst/>
          </a:prstGeom>
          <a:noFill/>
        </p:spPr>
        <p:txBody>
          <a:bodyPr wrap="square" rtlCol="0">
            <a:spAutoFit/>
          </a:bodyPr>
          <a:lstStyle/>
          <a:p>
            <a:r>
              <a:rPr lang="en-GB" sz="3200" dirty="0" smtClean="0">
                <a:latin typeface="Times New Roman" panose="02020603050405020304" pitchFamily="18" charset="0"/>
                <a:cs typeface="Times New Roman" panose="02020603050405020304" pitchFamily="18" charset="0"/>
              </a:rPr>
              <a:t>INTERNATIONAL EXAMPLE</a:t>
            </a:r>
            <a:r>
              <a:rPr lang="en-GB" dirty="0" smtClean="0"/>
              <a:t/>
            </a:r>
            <a:br>
              <a:rPr lang="en-GB" dirty="0" smtClean="0"/>
            </a:br>
            <a:r>
              <a:rPr lang="en-GB" u="sng" dirty="0" smtClean="0">
                <a:hlinkClick r:id="rId4"/>
              </a:rPr>
              <a:t>https://www.youtube.com/watch?v=t7s4gVOO4ys&amp;t=211s</a:t>
            </a:r>
            <a:r>
              <a:rPr lang="en-GB" dirty="0" smtClean="0"/>
              <a:t/>
            </a:r>
            <a:br>
              <a:rPr lang="en-GB" dirty="0" smtClean="0"/>
            </a:br>
            <a:endParaRPr lang="en-US" dirty="0"/>
          </a:p>
        </p:txBody>
      </p:sp>
      <p:pic>
        <p:nvPicPr>
          <p:cNvPr id="10" name="Content Placeholder 3"/>
          <p:cNvPicPr>
            <a:picLocks/>
          </p:cNvPicPr>
          <p:nvPr/>
        </p:nvPicPr>
        <p:blipFill>
          <a:blip r:embed="rId5">
            <a:extLst>
              <a:ext uri="{28A0092B-C50C-407E-A947-70E740481C1C}">
                <a14:useLocalDpi xmlns:a14="http://schemas.microsoft.com/office/drawing/2010/main" val="0"/>
              </a:ext>
            </a:extLst>
          </a:blip>
          <a:stretch>
            <a:fillRect/>
          </a:stretch>
        </p:blipFill>
        <p:spPr>
          <a:xfrm>
            <a:off x="7013532" y="1829833"/>
            <a:ext cx="5023980" cy="3555985"/>
          </a:xfrm>
          <a:prstGeom prst="rect">
            <a:avLst/>
          </a:prstGeom>
        </p:spPr>
      </p:pic>
    </p:spTree>
    <p:extLst>
      <p:ext uri="{BB962C8B-B14F-4D97-AF65-F5344CB8AC3E}">
        <p14:creationId xmlns:p14="http://schemas.microsoft.com/office/powerpoint/2010/main" val="373660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158DD3DC-B202-45F7-AEDF-C20CBFB58AF7}"/>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Benefit Segmentation (Local Example)</a:t>
            </a:r>
            <a:endParaRPr lang="en-US" dirty="0"/>
          </a:p>
        </p:txBody>
      </p:sp>
      <p:pic>
        <p:nvPicPr>
          <p:cNvPr id="3" name="Picture 2">
            <a:extLst>
              <a:ext uri="{FF2B5EF4-FFF2-40B4-BE49-F238E27FC236}">
                <a16:creationId xmlns:lc="http://schemas.openxmlformats.org/drawingml/2006/lockedCanvas" xmlns:a16="http://schemas.microsoft.com/office/drawing/2014/main" xmlns="" id="{59422629-7210-45FB-B938-61F7252B306C}"/>
              </a:ext>
            </a:extLst>
          </p:cNvPr>
          <p:cNvPicPr/>
          <p:nvPr/>
        </p:nvPicPr>
        <p:blipFill>
          <a:blip r:embed="rId2">
            <a:extLst>
              <a:ext uri="{28A0092B-C50C-407E-A947-70E740481C1C}">
                <a14:useLocalDpi xmlns:a14="http://schemas.microsoft.com/office/drawing/2010/main" val="0"/>
              </a:ext>
            </a:extLst>
          </a:blip>
          <a:stretch>
            <a:fillRect/>
          </a:stretch>
        </p:blipFill>
        <p:spPr>
          <a:xfrm>
            <a:off x="1828800" y="1562416"/>
            <a:ext cx="8213834" cy="4258543"/>
          </a:xfrm>
          <a:prstGeom prst="rect">
            <a:avLst/>
          </a:prstGeom>
        </p:spPr>
      </p:pic>
      <p:sp>
        <p:nvSpPr>
          <p:cNvPr id="4" name="Rectangle 3">
            <a:extLst>
              <a:ext uri="{FF2B5EF4-FFF2-40B4-BE49-F238E27FC236}">
                <a16:creationId xmlns:lc="http://schemas.openxmlformats.org/drawingml/2006/lockedCanvas" xmlns:a16="http://schemas.microsoft.com/office/drawing/2014/main" xmlns="" id="{338DB81E-C561-4651-9BA9-5336C7D8EA47}"/>
              </a:ext>
            </a:extLst>
          </p:cNvPr>
          <p:cNvSpPr/>
          <p:nvPr/>
        </p:nvSpPr>
        <p:spPr>
          <a:xfrm>
            <a:off x="1375952" y="5820960"/>
            <a:ext cx="9119530" cy="6719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dirty="0">
                <a:latin typeface="Calibri" panose="020F0502020204030204" pitchFamily="34" charset="0"/>
                <a:ea typeface="Calibri" panose="020F0502020204030204" pitchFamily="34" charset="0"/>
                <a:cs typeface="Vrinda" panose="020B0502040204020203" pitchFamily="34" charset="0"/>
              </a:rPr>
              <a:t>Local Example Video Link : </a:t>
            </a:r>
            <a:r>
              <a:rPr lang="en-US" u="sng" dirty="0">
                <a:solidFill>
                  <a:srgbClr val="0563C1"/>
                </a:solidFill>
                <a:latin typeface="Calibri" panose="020F0502020204030204" pitchFamily="34" charset="0"/>
                <a:ea typeface="Calibri" panose="020F0502020204030204" pitchFamily="34" charset="0"/>
                <a:cs typeface="Vrinda" panose="020B0502040204020203" pitchFamily="34" charset="0"/>
                <a:hlinkClick r:id="rId3"/>
              </a:rPr>
              <a:t>https://www.youtube.com/watch?v=t-ioDx7f_Hc&amp;fbclid=IwAR2GF1BuhYG7VhoscnB1wwb9BL5IbsMC0Funqabpy8A10wfrFawtnnSjLiQ</a:t>
            </a:r>
            <a:endParaRPr lang="en-US" dirty="0">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4109276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D2A93010-C86F-48DC-B44B-31060E92A772}"/>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Benefit Segmentation (International Example)</a:t>
            </a:r>
            <a:endParaRPr lang="en-US" dirty="0"/>
          </a:p>
        </p:txBody>
      </p:sp>
      <p:pic>
        <p:nvPicPr>
          <p:cNvPr id="3" name="Content Placeholder 3">
            <a:extLst>
              <a:ext uri="{FF2B5EF4-FFF2-40B4-BE49-F238E27FC236}">
                <a16:creationId xmlns:lc="http://schemas.openxmlformats.org/drawingml/2006/lockedCanvas" xmlns:a16="http://schemas.microsoft.com/office/drawing/2014/main" xmlns="" id="{55C69CD3-98D4-4FB7-89E7-F618E6401759}"/>
              </a:ext>
            </a:extLst>
          </p:cNvPr>
          <p:cNvPicPr>
            <a:picLocks noGrp="1"/>
          </p:cNvPicPr>
          <p:nvPr/>
        </p:nvPicPr>
        <p:blipFill>
          <a:blip r:embed="rId2">
            <a:extLst>
              <a:ext uri="{28A0092B-C50C-407E-A947-70E740481C1C}">
                <a14:useLocalDpi xmlns:a14="http://schemas.microsoft.com/office/drawing/2010/main" val="0"/>
              </a:ext>
            </a:extLst>
          </a:blip>
          <a:stretch>
            <a:fillRect/>
          </a:stretch>
        </p:blipFill>
        <p:spPr>
          <a:xfrm>
            <a:off x="1387366" y="1538689"/>
            <a:ext cx="8797159" cy="4307855"/>
          </a:xfrm>
          <a:prstGeom prst="rect">
            <a:avLst/>
          </a:prstGeom>
        </p:spPr>
      </p:pic>
      <p:sp>
        <p:nvSpPr>
          <p:cNvPr id="4" name="Rectangle 3">
            <a:extLst>
              <a:ext uri="{FF2B5EF4-FFF2-40B4-BE49-F238E27FC236}">
                <a16:creationId xmlns:lc="http://schemas.openxmlformats.org/drawingml/2006/lockedCanvas" xmlns:a16="http://schemas.microsoft.com/office/drawing/2014/main" xmlns="" id="{BC03F1EE-CB42-4DFF-A341-E89A281B55D5}"/>
              </a:ext>
            </a:extLst>
          </p:cNvPr>
          <p:cNvSpPr/>
          <p:nvPr/>
        </p:nvSpPr>
        <p:spPr>
          <a:xfrm>
            <a:off x="2039007" y="5846545"/>
            <a:ext cx="70104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cs typeface="Vrinda" panose="020B0502040204020203" pitchFamily="34" charset="0"/>
              </a:rPr>
              <a:t>International Example Video Link : </a:t>
            </a:r>
            <a:r>
              <a:rPr lang="en-US" u="sng" dirty="0">
                <a:solidFill>
                  <a:srgbClr val="0563C1"/>
                </a:solidFill>
                <a:latin typeface="Calibri" panose="020F0502020204030204" pitchFamily="34" charset="0"/>
                <a:ea typeface="Calibri" panose="020F0502020204030204" pitchFamily="34" charset="0"/>
                <a:cs typeface="Vrinda" panose="020B0502040204020203" pitchFamily="34" charset="0"/>
                <a:hlinkClick r:id="rId3"/>
              </a:rPr>
              <a:t>https://www.youtube.com/watch?v=kHcEiRWaJuo</a:t>
            </a:r>
            <a:endParaRPr lang="en-US" dirty="0"/>
          </a:p>
        </p:txBody>
      </p:sp>
    </p:spTree>
    <p:extLst>
      <p:ext uri="{BB962C8B-B14F-4D97-AF65-F5344CB8AC3E}">
        <p14:creationId xmlns:p14="http://schemas.microsoft.com/office/powerpoint/2010/main" val="1682873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lc="http://schemas.openxmlformats.org/drawingml/2006/lockedCanvas" xmlns:a16="http://schemas.microsoft.com/office/drawing/2014/main" xmlns="" id="{5F3D6569-A3EE-4936-BFD2-5B4671317D61}"/>
              </a:ext>
            </a:extLst>
          </p:cNvPr>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b="1" dirty="0"/>
              <a:t>Benefit Segmentation (Non-Marketing Example)</a:t>
            </a:r>
            <a:endParaRPr lang="en-US" sz="4200" dirty="0"/>
          </a:p>
        </p:txBody>
      </p:sp>
      <p:sp>
        <p:nvSpPr>
          <p:cNvPr id="3" name="Content Placeholder 2">
            <a:extLst>
              <a:ext uri="{FF2B5EF4-FFF2-40B4-BE49-F238E27FC236}">
                <a16:creationId xmlns:lc="http://schemas.openxmlformats.org/drawingml/2006/lockedCanvas" xmlns:a16="http://schemas.microsoft.com/office/drawing/2014/main" xmlns="" id="{057D992A-E41B-4230-8F78-11846B7F7F3B}"/>
              </a:ext>
            </a:extLst>
          </p:cNvPr>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dirty="0"/>
              <a:t>I am doing a job for 1 year. From the 1st month I have decided that I will buy a high budget Smartphone with my own money. As it is a high involvement product that’s why at every night, I browse the specifications, price &amp; other details related with each &amp; every high budget smartphone. Because by evaluating all of the alternatives, I will be able to buy a best phone in my budget range.</a:t>
            </a:r>
          </a:p>
        </p:txBody>
      </p:sp>
    </p:spTree>
    <p:extLst>
      <p:ext uri="{BB962C8B-B14F-4D97-AF65-F5344CB8AC3E}">
        <p14:creationId xmlns:p14="http://schemas.microsoft.com/office/powerpoint/2010/main" val="32720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xtBox 2"/>
          <p:cNvSpPr txBox="1"/>
          <p:nvPr/>
        </p:nvSpPr>
        <p:spPr>
          <a:xfrm>
            <a:off x="613775" y="613775"/>
            <a:ext cx="5661765" cy="646331"/>
          </a:xfrm>
          <a:prstGeom prst="rect">
            <a:avLst/>
          </a:prstGeom>
          <a:noFill/>
        </p:spPr>
        <p:txBody>
          <a:bodyPr wrap="square" rtlCol="0">
            <a:spAutoFit/>
          </a:bodyPr>
          <a:lstStyle/>
          <a:p>
            <a:r>
              <a:rPr lang="en-GB" sz="3600" dirty="0" smtClean="0">
                <a:latin typeface="Times New Roman" panose="02020603050405020304" pitchFamily="18" charset="0"/>
                <a:cs typeface="Times New Roman" panose="02020603050405020304" pitchFamily="18" charset="0"/>
              </a:rPr>
              <a:t>Non marketing example </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26510" y="1615858"/>
            <a:ext cx="9883036" cy="2246769"/>
          </a:xfrm>
          <a:prstGeom prst="rect">
            <a:avLst/>
          </a:prstGeom>
          <a:noFill/>
        </p:spPr>
        <p:txBody>
          <a:bodyPr wrap="square" rtlCol="0">
            <a:spAutoFit/>
          </a:bodyPr>
          <a:lstStyle/>
          <a:p>
            <a:r>
              <a:rPr lang="en-GB" sz="2800" dirty="0" smtClean="0">
                <a:latin typeface="Times New Roman" panose="02020603050405020304" pitchFamily="18" charset="0"/>
                <a:cs typeface="Times New Roman" panose="02020603050405020304" pitchFamily="18" charset="0"/>
              </a:rPr>
              <a:t>People stuck in the traffic want to move their own car before anyone else are having id personality. Because they are only concern about their own cars and opportunities.</a:t>
            </a:r>
          </a:p>
          <a:p>
            <a:endParaRPr lang="en-GB"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692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9983A1"/>
              </a:clrFrom>
              <a:clrTo>
                <a:srgbClr val="9983A1">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artisticPlasticWrap/>
                    </a14:imgEffect>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1102290" y="800941"/>
            <a:ext cx="6688899" cy="646331"/>
          </a:xfrm>
          <a:prstGeom prst="rect">
            <a:avLst/>
          </a:prstGeom>
          <a:noFill/>
        </p:spPr>
        <p:txBody>
          <a:bodyPr wrap="square" rtlCol="0">
            <a:spAutoFit/>
          </a:bodyPr>
          <a:lstStyle/>
          <a:p>
            <a:r>
              <a:rPr lang="en-GB" sz="3600" dirty="0" smtClean="0">
                <a:solidFill>
                  <a:srgbClr val="00B0F0"/>
                </a:solidFill>
                <a:latin typeface="Times New Roman" panose="02020603050405020304" pitchFamily="18" charset="0"/>
                <a:cs typeface="Times New Roman" panose="02020603050405020304" pitchFamily="18" charset="0"/>
              </a:rPr>
              <a:t>Super ego</a:t>
            </a:r>
            <a:endParaRPr lang="en-US" sz="3600" dirty="0">
              <a:solidFill>
                <a:srgbClr val="00B0F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102290" y="1703540"/>
            <a:ext cx="9331891" cy="2246769"/>
          </a:xfrm>
          <a:prstGeom prst="rect">
            <a:avLst/>
          </a:prstGeom>
          <a:noFill/>
        </p:spPr>
        <p:txBody>
          <a:bodyPr wrap="square" rtlCol="0">
            <a:spAutoFit/>
          </a:bodyPr>
          <a:lstStyle/>
          <a:p>
            <a:r>
              <a:rPr lang="en-GB" sz="2800" dirty="0" smtClean="0">
                <a:latin typeface="Times New Roman" panose="02020603050405020304" pitchFamily="18" charset="0"/>
                <a:cs typeface="Times New Roman" panose="02020603050405020304" pitchFamily="18" charset="0"/>
              </a:rPr>
              <a:t>Characteristics :</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Expression of an individual towards society </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Based on morals and judgments between right or wrong </a:t>
            </a:r>
          </a:p>
          <a:p>
            <a:pPr marL="457200" indent="-457200">
              <a:buFont typeface="Arial" panose="020B0604020202020204" pitchFamily="34" charset="0"/>
              <a:buChar char="•"/>
            </a:pPr>
            <a:r>
              <a:rPr lang="en-GB" sz="2800" dirty="0" smtClean="0">
                <a:latin typeface="Times New Roman" panose="02020603050405020304" pitchFamily="18" charset="0"/>
                <a:cs typeface="Times New Roman" panose="02020603050405020304" pitchFamily="18" charset="0"/>
              </a:rPr>
              <a:t>Decision making is based on moral values </a:t>
            </a:r>
          </a:p>
          <a:p>
            <a:pPr marL="457200" indent="-457200">
              <a:buFont typeface="Arial" panose="020B0604020202020204" pitchFamily="34" charset="0"/>
              <a:buChar char="•"/>
            </a:pPr>
            <a:endParaRPr lang="en-GB"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297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361" y="551145"/>
            <a:ext cx="4910202" cy="1415772"/>
          </a:xfrm>
          <a:prstGeom prst="rect">
            <a:avLst/>
          </a:prstGeom>
          <a:noFill/>
        </p:spPr>
        <p:txBody>
          <a:bodyPr wrap="square" rtlCol="0">
            <a:spAutoFit/>
          </a:bodyPr>
          <a:lstStyle/>
          <a:p>
            <a:r>
              <a:rPr lang="en-GB" sz="3200" dirty="0" smtClean="0">
                <a:latin typeface="Times New Roman" panose="02020603050405020304" pitchFamily="18" charset="0"/>
                <a:cs typeface="Times New Roman" panose="02020603050405020304" pitchFamily="18" charset="0"/>
              </a:rPr>
              <a:t>Local example</a:t>
            </a:r>
            <a:r>
              <a:rPr lang="en-GB" dirty="0" smtClean="0"/>
              <a:t/>
            </a:r>
            <a:br>
              <a:rPr lang="en-GB" dirty="0" smtClean="0"/>
            </a:br>
            <a:r>
              <a:rPr lang="en-GB" dirty="0" smtClean="0"/>
              <a:t> </a:t>
            </a:r>
            <a:r>
              <a:rPr lang="en-GB" u="sng" dirty="0" smtClean="0">
                <a:hlinkClick r:id="rId2"/>
              </a:rPr>
              <a:t>https://www.youtube.com/watch?v=42hEaUu7DKI</a:t>
            </a:r>
            <a:r>
              <a:rPr lang="en-GB" dirty="0" smtClean="0"/>
              <a:t/>
            </a:r>
            <a:br>
              <a:rPr lang="en-GB" dirty="0" smtClean="0"/>
            </a:br>
            <a:endParaRPr lang="en-US" dirty="0"/>
          </a:p>
        </p:txBody>
      </p:sp>
      <p:pic>
        <p:nvPicPr>
          <p:cNvPr id="3" name="Content Placeholder 3"/>
          <p:cNvPicPr>
            <a:picLocks/>
          </p:cNvPicPr>
          <p:nvPr/>
        </p:nvPicPr>
        <p:blipFill>
          <a:blip r:embed="rId3">
            <a:extLst>
              <a:ext uri="{28A0092B-C50C-407E-A947-70E740481C1C}">
                <a14:useLocalDpi xmlns:a14="http://schemas.microsoft.com/office/drawing/2010/main" val="0"/>
              </a:ext>
            </a:extLst>
          </a:blip>
          <a:stretch>
            <a:fillRect/>
          </a:stretch>
        </p:blipFill>
        <p:spPr>
          <a:xfrm>
            <a:off x="413361" y="1966917"/>
            <a:ext cx="5047987" cy="3009422"/>
          </a:xfrm>
          <a:prstGeom prst="rect">
            <a:avLst/>
          </a:prstGeom>
        </p:spPr>
      </p:pic>
      <p:sp>
        <p:nvSpPr>
          <p:cNvPr id="4" name="Freeform 3"/>
          <p:cNvSpPr/>
          <p:nvPr/>
        </p:nvSpPr>
        <p:spPr>
          <a:xfrm>
            <a:off x="5574082" y="-25052"/>
            <a:ext cx="1365337" cy="6901841"/>
          </a:xfrm>
          <a:custGeom>
            <a:avLst/>
            <a:gdLst>
              <a:gd name="connsiteX0" fmla="*/ 0 w 1753665"/>
              <a:gd name="connsiteY0" fmla="*/ 0 h 6901841"/>
              <a:gd name="connsiteX1" fmla="*/ 1377863 w 1753665"/>
              <a:gd name="connsiteY1" fmla="*/ 1991638 h 6901841"/>
              <a:gd name="connsiteX2" fmla="*/ 313151 w 1753665"/>
              <a:gd name="connsiteY2" fmla="*/ 3983277 h 6901841"/>
              <a:gd name="connsiteX3" fmla="*/ 1753644 w 1753665"/>
              <a:gd name="connsiteY3" fmla="*/ 5574082 h 6901841"/>
              <a:gd name="connsiteX4" fmla="*/ 275573 w 1753665"/>
              <a:gd name="connsiteY4" fmla="*/ 6901841 h 6901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665" h="6901841">
                <a:moveTo>
                  <a:pt x="0" y="0"/>
                </a:moveTo>
                <a:cubicBezTo>
                  <a:pt x="662835" y="663879"/>
                  <a:pt x="1325671" y="1327759"/>
                  <a:pt x="1377863" y="1991638"/>
                </a:cubicBezTo>
                <a:cubicBezTo>
                  <a:pt x="1430055" y="2655517"/>
                  <a:pt x="250521" y="3386203"/>
                  <a:pt x="313151" y="3983277"/>
                </a:cubicBezTo>
                <a:cubicBezTo>
                  <a:pt x="375781" y="4580351"/>
                  <a:pt x="1759907" y="5087655"/>
                  <a:pt x="1753644" y="5574082"/>
                </a:cubicBezTo>
                <a:cubicBezTo>
                  <a:pt x="1747381" y="6060509"/>
                  <a:pt x="1011477" y="6481175"/>
                  <a:pt x="275573" y="6901841"/>
                </a:cubicBezTo>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764054" y="551145"/>
            <a:ext cx="5285984" cy="1138773"/>
          </a:xfrm>
          <a:prstGeom prst="rect">
            <a:avLst/>
          </a:prstGeom>
          <a:noFill/>
        </p:spPr>
        <p:txBody>
          <a:bodyPr wrap="square" rtlCol="0">
            <a:spAutoFit/>
          </a:bodyPr>
          <a:lstStyle/>
          <a:p>
            <a:r>
              <a:rPr lang="en-GB" sz="3200" dirty="0" smtClean="0">
                <a:latin typeface="Times New Roman" panose="02020603050405020304" pitchFamily="18" charset="0"/>
                <a:cs typeface="Times New Roman" panose="02020603050405020304" pitchFamily="18" charset="0"/>
              </a:rPr>
              <a:t>International example</a:t>
            </a:r>
            <a:r>
              <a:rPr lang="en-GB" dirty="0" smtClean="0"/>
              <a:t/>
            </a:r>
            <a:br>
              <a:rPr lang="en-GB" dirty="0" smtClean="0"/>
            </a:br>
            <a:r>
              <a:rPr lang="en-GB" u="sng" dirty="0" smtClean="0">
                <a:hlinkClick r:id="rId4"/>
              </a:rPr>
              <a:t>https://www.youtube.com/watch?v=uRD1se7ZQjY</a:t>
            </a:r>
            <a:r>
              <a:rPr lang="en-GB" dirty="0" smtClean="0"/>
              <a:t/>
            </a:r>
            <a:br>
              <a:rPr lang="en-GB" dirty="0" smtClean="0"/>
            </a:br>
            <a:endParaRPr lang="en-US" dirty="0"/>
          </a:p>
        </p:txBody>
      </p:sp>
      <p:pic>
        <p:nvPicPr>
          <p:cNvPr id="6" name="Content Placeholder 3"/>
          <p:cNvPicPr>
            <a:picLocks/>
          </p:cNvPicPr>
          <p:nvPr/>
        </p:nvPicPr>
        <p:blipFill>
          <a:blip r:embed="rId5">
            <a:extLst>
              <a:ext uri="{28A0092B-C50C-407E-A947-70E740481C1C}">
                <a14:useLocalDpi xmlns:a14="http://schemas.microsoft.com/office/drawing/2010/main" val="0"/>
              </a:ext>
            </a:extLst>
          </a:blip>
          <a:stretch>
            <a:fillRect/>
          </a:stretch>
        </p:blipFill>
        <p:spPr>
          <a:xfrm>
            <a:off x="6764054" y="1966917"/>
            <a:ext cx="5047987" cy="3015686"/>
          </a:xfrm>
          <a:prstGeom prst="rect">
            <a:avLst/>
          </a:prstGeom>
        </p:spPr>
      </p:pic>
    </p:spTree>
    <p:extLst>
      <p:ext uri="{BB962C8B-B14F-4D97-AF65-F5344CB8AC3E}">
        <p14:creationId xmlns:p14="http://schemas.microsoft.com/office/powerpoint/2010/main" val="1301005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139868" y="663879"/>
            <a:ext cx="5812077" cy="584775"/>
          </a:xfrm>
          <a:prstGeom prst="rect">
            <a:avLst/>
          </a:prstGeom>
          <a:noFill/>
        </p:spPr>
        <p:txBody>
          <a:bodyPr wrap="square" rtlCol="0">
            <a:spAutoFit/>
          </a:bodyPr>
          <a:lstStyle/>
          <a:p>
            <a:r>
              <a:rPr lang="en-GB" sz="3200" dirty="0" smtClean="0">
                <a:solidFill>
                  <a:srgbClr val="00B050"/>
                </a:solidFill>
                <a:latin typeface="Times New Roman" panose="02020603050405020304" pitchFamily="18" charset="0"/>
                <a:cs typeface="Times New Roman" panose="02020603050405020304" pitchFamily="18" charset="0"/>
              </a:rPr>
              <a:t>Non marketing example</a:t>
            </a:r>
            <a:endParaRPr lang="en-US" sz="3200" dirty="0">
              <a:solidFill>
                <a:srgbClr val="00B05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152394" y="1615858"/>
            <a:ext cx="9632515" cy="2246769"/>
          </a:xfrm>
          <a:prstGeom prst="rect">
            <a:avLst/>
          </a:prstGeom>
          <a:noFill/>
        </p:spPr>
        <p:txBody>
          <a:bodyPr wrap="square" rtlCol="0">
            <a:spAutoFit/>
          </a:bodyPr>
          <a:lstStyle/>
          <a:p>
            <a:r>
              <a:rPr lang="en-GB" sz="2800" dirty="0" err="1" smtClean="0">
                <a:latin typeface="Times New Roman" panose="02020603050405020304" pitchFamily="18" charset="0"/>
                <a:cs typeface="Times New Roman" panose="02020603050405020304" pitchFamily="18" charset="0"/>
              </a:rPr>
              <a:t>Alam</a:t>
            </a:r>
            <a:r>
              <a:rPr lang="en-GB" sz="2800" dirty="0" smtClean="0">
                <a:latin typeface="Times New Roman" panose="02020603050405020304" pitchFamily="18" charset="0"/>
                <a:cs typeface="Times New Roman" panose="02020603050405020304" pitchFamily="18" charset="0"/>
              </a:rPr>
              <a:t> knew that throwing unused electrical battery in the open place is harmful for the environment so he decided to recycle it into something useful.</a:t>
            </a:r>
          </a:p>
          <a:p>
            <a:endParaRPr lang="en-GB"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969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0" y="4612"/>
            <a:ext cx="12192000" cy="6848775"/>
          </a:xfrm>
          <a:prstGeom prst="rect">
            <a:avLst/>
          </a:prstGeom>
        </p:spPr>
      </p:pic>
      <p:sp>
        <p:nvSpPr>
          <p:cNvPr id="4" name="TextBox 3"/>
          <p:cNvSpPr txBox="1"/>
          <p:nvPr/>
        </p:nvSpPr>
        <p:spPr>
          <a:xfrm>
            <a:off x="563671" y="488515"/>
            <a:ext cx="10597019" cy="3662541"/>
          </a:xfrm>
          <a:prstGeom prst="rect">
            <a:avLst/>
          </a:prstGeom>
          <a:noFill/>
        </p:spPr>
        <p:txBody>
          <a:bodyPr wrap="square" rtlCol="0">
            <a:sp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Compliant Personality (Neo-Freudian Theory)</a:t>
            </a:r>
            <a:endParaRPr lang="en-US" sz="3600" b="0" cap="none" spc="0" dirty="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 person having compliant personality has a tendency to be </a:t>
            </a:r>
            <a:r>
              <a:rPr lang="en-US" sz="2800" b="1" dirty="0" smtClean="0">
                <a:latin typeface="Times New Roman" panose="02020603050405020304" pitchFamily="18" charset="0"/>
                <a:cs typeface="Times New Roman" panose="02020603050405020304" pitchFamily="18" charset="0"/>
              </a:rPr>
              <a:t>liked by others, move towards them</a:t>
            </a:r>
            <a:r>
              <a:rPr lang="en-US" sz="2800" dirty="0" smtClean="0">
                <a:latin typeface="Times New Roman" panose="02020603050405020304" pitchFamily="18" charset="0"/>
                <a:cs typeface="Times New Roman" panose="02020603050405020304" pitchFamily="18" charset="0"/>
              </a:rPr>
              <a:t>. The compliant personality has a dominant need and desire to be </a:t>
            </a:r>
            <a:r>
              <a:rPr lang="en-US" sz="2800" b="1" dirty="0" smtClean="0">
                <a:latin typeface="Times New Roman" panose="02020603050405020304" pitchFamily="18" charset="0"/>
                <a:cs typeface="Times New Roman" panose="02020603050405020304" pitchFamily="18" charset="0"/>
              </a:rPr>
              <a:t>loved, wanted and appreciated. </a:t>
            </a:r>
            <a:r>
              <a:rPr lang="en-US" sz="2800" dirty="0" smtClean="0">
                <a:latin typeface="Times New Roman" panose="02020603050405020304" pitchFamily="18" charset="0"/>
                <a:cs typeface="Times New Roman" panose="02020603050405020304" pitchFamily="18" charset="0"/>
              </a:rPr>
              <a:t>This type of personality work to make others </a:t>
            </a:r>
            <a:r>
              <a:rPr lang="en-US" sz="2800" b="1" dirty="0" smtClean="0">
                <a:latin typeface="Times New Roman" panose="02020603050405020304" pitchFamily="18" charset="0"/>
                <a:cs typeface="Times New Roman" panose="02020603050405020304" pitchFamily="18" charset="0"/>
              </a:rPr>
              <a:t>pleased and satisfied</a:t>
            </a:r>
            <a:r>
              <a:rPr lang="en-US" sz="2800" dirty="0" smtClean="0">
                <a:latin typeface="Times New Roman" panose="02020603050405020304" pitchFamily="18" charset="0"/>
                <a:cs typeface="Times New Roman" panose="02020603050405020304" pitchFamily="18" charset="0"/>
              </a:rPr>
              <a:t>. The care and are cared. </a:t>
            </a:r>
          </a:p>
          <a:p>
            <a:endParaRPr lang="en-US" sz="2800" dirty="0"/>
          </a:p>
        </p:txBody>
      </p:sp>
    </p:spTree>
    <p:extLst>
      <p:ext uri="{BB962C8B-B14F-4D97-AF65-F5344CB8AC3E}">
        <p14:creationId xmlns:p14="http://schemas.microsoft.com/office/powerpoint/2010/main" val="205999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787" y="551145"/>
            <a:ext cx="5649238" cy="1815882"/>
          </a:xfrm>
          <a:prstGeom prst="rect">
            <a:avLst/>
          </a:prstGeom>
          <a:noFill/>
        </p:spPr>
        <p:txBody>
          <a:bodyPr wrap="square" rtlCol="0">
            <a:spAutoFit/>
          </a:bodyPr>
          <a:lstStyle/>
          <a:p>
            <a:r>
              <a:rPr lang="en-US" sz="2800" b="1" dirty="0" smtClean="0">
                <a:ln w="0"/>
                <a:effectLst>
                  <a:outerShdw blurRad="38100" dist="19050" dir="2700000" algn="tl" rotWithShape="0">
                    <a:schemeClr val="dk1">
                      <a:alpha val="40000"/>
                    </a:schemeClr>
                  </a:outerShdw>
                </a:effectLst>
              </a:rPr>
              <a:t>International Example: </a:t>
            </a:r>
            <a:r>
              <a:rPr lang="en-US" sz="2800" dirty="0" smtClean="0"/>
              <a:t>LG Innovation Story - Brand Film 21 Years Celebrations</a:t>
            </a:r>
            <a:endParaRPr lang="en-US" sz="2800" b="0" cap="none" spc="0" dirty="0" smtClean="0">
              <a:ln w="0"/>
              <a:solidFill>
                <a:schemeClr val="tx1"/>
              </a:solidFill>
              <a:effectLst>
                <a:outerShdw blurRad="38100" dist="19050" dir="2700000" algn="tl" rotWithShape="0">
                  <a:schemeClr val="dk1">
                    <a:alpha val="40000"/>
                  </a:schemeClr>
                </a:outerShdw>
              </a:effectLst>
            </a:endParaRPr>
          </a:p>
          <a:p>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53" y="2180256"/>
            <a:ext cx="4935113" cy="2767353"/>
          </a:xfrm>
          <a:prstGeom prst="rect">
            <a:avLst/>
          </a:prstGeom>
        </p:spPr>
      </p:pic>
      <p:sp>
        <p:nvSpPr>
          <p:cNvPr id="4" name="TextBox 3"/>
          <p:cNvSpPr txBox="1"/>
          <p:nvPr/>
        </p:nvSpPr>
        <p:spPr>
          <a:xfrm>
            <a:off x="438553" y="5323561"/>
            <a:ext cx="5348472" cy="646331"/>
          </a:xfrm>
          <a:prstGeom prst="rect">
            <a:avLst/>
          </a:prstGeom>
          <a:noFill/>
        </p:spPr>
        <p:txBody>
          <a:bodyPr wrap="square" rtlCol="0">
            <a:spAutoFit/>
          </a:bodyPr>
          <a:lstStyle/>
          <a:p>
            <a:pPr algn="ctr"/>
            <a:r>
              <a:rPr lang="en-US" smtClean="0"/>
              <a:t>YouTube link: </a:t>
            </a:r>
            <a:r>
              <a:rPr lang="en-US" u="sng" smtClean="0">
                <a:hlinkClick r:id="rId3"/>
              </a:rPr>
              <a:t>https://www.youtube.com/watch?v=O8jHf6cwWB0</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5" name="Freeform 4"/>
          <p:cNvSpPr/>
          <p:nvPr/>
        </p:nvSpPr>
        <p:spPr>
          <a:xfrm>
            <a:off x="5749447" y="0"/>
            <a:ext cx="1164920" cy="6851737"/>
          </a:xfrm>
          <a:custGeom>
            <a:avLst/>
            <a:gdLst>
              <a:gd name="connsiteX0" fmla="*/ 0 w 1164920"/>
              <a:gd name="connsiteY0" fmla="*/ 0 h 6851737"/>
              <a:gd name="connsiteX1" fmla="*/ 1002082 w 1164920"/>
              <a:gd name="connsiteY1" fmla="*/ 1841326 h 6851737"/>
              <a:gd name="connsiteX2" fmla="*/ 413358 w 1164920"/>
              <a:gd name="connsiteY2" fmla="*/ 4045907 h 6851737"/>
              <a:gd name="connsiteX3" fmla="*/ 1164920 w 1164920"/>
              <a:gd name="connsiteY3" fmla="*/ 6851737 h 6851737"/>
            </a:gdLst>
            <a:ahLst/>
            <a:cxnLst>
              <a:cxn ang="0">
                <a:pos x="connsiteX0" y="connsiteY0"/>
              </a:cxn>
              <a:cxn ang="0">
                <a:pos x="connsiteX1" y="connsiteY1"/>
              </a:cxn>
              <a:cxn ang="0">
                <a:pos x="connsiteX2" y="connsiteY2"/>
              </a:cxn>
              <a:cxn ang="0">
                <a:pos x="connsiteX3" y="connsiteY3"/>
              </a:cxn>
            </a:cxnLst>
            <a:rect l="l" t="t" r="r" b="b"/>
            <a:pathLst>
              <a:path w="1164920" h="6851737">
                <a:moveTo>
                  <a:pt x="0" y="0"/>
                </a:moveTo>
                <a:cubicBezTo>
                  <a:pt x="466594" y="583504"/>
                  <a:pt x="933189" y="1167008"/>
                  <a:pt x="1002082" y="1841326"/>
                </a:cubicBezTo>
                <a:cubicBezTo>
                  <a:pt x="1070975" y="2515644"/>
                  <a:pt x="386218" y="3210839"/>
                  <a:pt x="413358" y="4045907"/>
                </a:cubicBezTo>
                <a:cubicBezTo>
                  <a:pt x="440498" y="4880975"/>
                  <a:pt x="802709" y="5866356"/>
                  <a:pt x="1164920" y="6851737"/>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89106" y="551145"/>
            <a:ext cx="5135672" cy="954107"/>
          </a:xfrm>
          <a:prstGeom prst="rect">
            <a:avLst/>
          </a:prstGeom>
          <a:noFill/>
        </p:spPr>
        <p:txBody>
          <a:bodyPr wrap="square" rtlCol="0">
            <a:spAutoFit/>
          </a:bodyPr>
          <a:lstStyle/>
          <a:p>
            <a:pPr algn="ctr"/>
            <a:r>
              <a:rPr lang="en-US" sz="28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National Example: </a:t>
            </a:r>
            <a:r>
              <a:rPr lang="en-US" sz="2800" dirty="0" err="1" smtClean="0">
                <a:latin typeface="Times New Roman" panose="02020603050405020304" pitchFamily="18" charset="0"/>
                <a:cs typeface="Times New Roman" panose="02020603050405020304" pitchFamily="18" charset="0"/>
              </a:rPr>
              <a:t>Okapia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Maa</a:t>
            </a:r>
            <a:r>
              <a:rPr lang="en-US" sz="2800" dirty="0" smtClean="0">
                <a:latin typeface="Times New Roman" panose="02020603050405020304" pitchFamily="18" charset="0"/>
                <a:cs typeface="Times New Roman" panose="02020603050405020304" pitchFamily="18" charset="0"/>
              </a:rPr>
              <a:t> TVC Mayer </a:t>
            </a:r>
            <a:r>
              <a:rPr lang="en-US" sz="2800" dirty="0" err="1" smtClean="0">
                <a:latin typeface="Times New Roman" panose="02020603050405020304" pitchFamily="18" charset="0"/>
                <a:cs typeface="Times New Roman" panose="02020603050405020304" pitchFamily="18" charset="0"/>
              </a:rPr>
              <a:t>Jonne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Valobasa</a:t>
            </a:r>
            <a:endParaRPr lang="en-US"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367" y="2165476"/>
            <a:ext cx="4935113" cy="2782133"/>
          </a:xfrm>
          <a:prstGeom prst="rect">
            <a:avLst/>
          </a:prstGeom>
        </p:spPr>
      </p:pic>
      <p:sp>
        <p:nvSpPr>
          <p:cNvPr id="8" name="TextBox 7"/>
          <p:cNvSpPr txBox="1"/>
          <p:nvPr/>
        </p:nvSpPr>
        <p:spPr>
          <a:xfrm>
            <a:off x="6914367" y="5323561"/>
            <a:ext cx="5010411" cy="646331"/>
          </a:xfrm>
          <a:prstGeom prst="rect">
            <a:avLst/>
          </a:prstGeom>
          <a:noFill/>
        </p:spPr>
        <p:txBody>
          <a:bodyPr wrap="square" rtlCol="0">
            <a:spAutoFit/>
          </a:bodyPr>
          <a:lstStyle/>
          <a:p>
            <a:pPr algn="ctr"/>
            <a:r>
              <a:rPr lang="en-US" smtClean="0"/>
              <a:t>YouTube link: </a:t>
            </a:r>
            <a:r>
              <a:rPr lang="en-US" u="sng" smtClean="0">
                <a:hlinkClick r:id="rId5"/>
              </a:rPr>
              <a:t>https://www.youtube.com/watch?v=foIeJlfAfWE</a:t>
            </a:r>
            <a:endParaRPr lang="en-US" dirty="0"/>
          </a:p>
        </p:txBody>
      </p:sp>
    </p:spTree>
    <p:extLst>
      <p:ext uri="{BB962C8B-B14F-4D97-AF65-F5344CB8AC3E}">
        <p14:creationId xmlns:p14="http://schemas.microsoft.com/office/powerpoint/2010/main" val="362780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rgbClr val="8496B0"/>
      </a:lt1>
      <a:dk2>
        <a:srgbClr val="44546A"/>
      </a:dk2>
      <a:lt2>
        <a:srgbClr val="E7E6E6"/>
      </a:lt2>
      <a:accent1>
        <a:srgbClr val="5B9BD5"/>
      </a:accent1>
      <a:accent2>
        <a:srgbClr val="ED7D31"/>
      </a:accent2>
      <a:accent3>
        <a:srgbClr val="A5A5A5"/>
      </a:accent3>
      <a:accent4>
        <a:srgbClr val="FFC000"/>
      </a:accent4>
      <a:accent5>
        <a:srgbClr val="4472C4"/>
      </a:accent5>
      <a:accent6>
        <a:srgbClr val="BDD7EE"/>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1066</Words>
  <Application>Microsoft Office PowerPoint</Application>
  <PresentationFormat>Widescreen</PresentationFormat>
  <Paragraphs>93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Vrinda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22</cp:revision>
  <dcterms:created xsi:type="dcterms:W3CDTF">2019-08-22T13:56:16Z</dcterms:created>
  <dcterms:modified xsi:type="dcterms:W3CDTF">2019-08-25T18:22:52Z</dcterms:modified>
</cp:coreProperties>
</file>